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75" r:id="rId2"/>
    <p:sldId id="259" r:id="rId3"/>
    <p:sldId id="257" r:id="rId4"/>
    <p:sldId id="258" r:id="rId5"/>
    <p:sldId id="260" r:id="rId6"/>
    <p:sldId id="278" r:id="rId7"/>
    <p:sldId id="261" r:id="rId8"/>
    <p:sldId id="277" r:id="rId9"/>
    <p:sldId id="279" r:id="rId10"/>
    <p:sldId id="262" r:id="rId11"/>
    <p:sldId id="266" r:id="rId12"/>
    <p:sldId id="267" r:id="rId13"/>
    <p:sldId id="268" r:id="rId14"/>
    <p:sldId id="273" r:id="rId15"/>
    <p:sldId id="269" r:id="rId16"/>
    <p:sldId id="274" r:id="rId17"/>
    <p:sldId id="271" r:id="rId18"/>
    <p:sldId id="263" r:id="rId19"/>
    <p:sldId id="264" r:id="rId20"/>
    <p:sldId id="272" r:id="rId21"/>
    <p:sldId id="270" r:id="rId2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8A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310" autoAdjust="0"/>
  </p:normalViewPr>
  <p:slideViewPr>
    <p:cSldViewPr snapToGrid="0">
      <p:cViewPr varScale="1">
        <p:scale>
          <a:sx n="104" d="100"/>
          <a:sy n="104" d="100"/>
        </p:scale>
        <p:origin x="870" y="108"/>
      </p:cViewPr>
      <p:guideLst/>
    </p:cSldViewPr>
  </p:slideViewPr>
  <p:notesTextViewPr>
    <p:cViewPr>
      <p:scale>
        <a:sx n="1" d="1"/>
        <a:sy n="1" d="1"/>
      </p:scale>
      <p:origin x="0" y="0"/>
    </p:cViewPr>
  </p:notesTextViewPr>
  <p:notesViewPr>
    <p:cSldViewPr snapToGrid="0">
      <p:cViewPr varScale="1">
        <p:scale>
          <a:sx n="64" d="100"/>
          <a:sy n="64" d="100"/>
        </p:scale>
        <p:origin x="315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557AE4-ED40-4388-99B9-962E1C383387}"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1AAB3440-1E75-4FFC-A166-60891E65B073}">
      <dgm:prSet custT="1"/>
      <dgm:spPr/>
      <dgm:t>
        <a:bodyPr/>
        <a:lstStyle/>
        <a:p>
          <a:r>
            <a:rPr lang="en-CA" sz="3300" dirty="0"/>
            <a:t>Miami Total Property Assessment </a:t>
          </a:r>
          <a:r>
            <a:rPr lang="en-CA" sz="3200" dirty="0"/>
            <a:t>(portioned):</a:t>
          </a:r>
          <a:r>
            <a:rPr lang="en-CA" sz="3300" dirty="0"/>
            <a:t>			$17,200,840</a:t>
          </a:r>
          <a:endParaRPr lang="en-US" sz="3300" dirty="0"/>
        </a:p>
      </dgm:t>
    </dgm:pt>
    <dgm:pt modelId="{9BA1B7C6-5A67-410B-8779-1542BD784D06}" type="parTrans" cxnId="{C48904A6-0F88-42FA-B1E9-1D0D7832856C}">
      <dgm:prSet/>
      <dgm:spPr/>
      <dgm:t>
        <a:bodyPr/>
        <a:lstStyle/>
        <a:p>
          <a:endParaRPr lang="en-US"/>
        </a:p>
      </dgm:t>
    </dgm:pt>
    <dgm:pt modelId="{4A2BAF25-6937-4CC9-BA07-E156E6E77D75}" type="sibTrans" cxnId="{C48904A6-0F88-42FA-B1E9-1D0D7832856C}">
      <dgm:prSet/>
      <dgm:spPr/>
      <dgm:t>
        <a:bodyPr/>
        <a:lstStyle/>
        <a:p>
          <a:endParaRPr lang="en-US"/>
        </a:p>
      </dgm:t>
    </dgm:pt>
    <dgm:pt modelId="{D28696F8-76B6-4BDC-BCD4-984BE17BB9BB}">
      <dgm:prSet custT="1"/>
      <dgm:spPr/>
      <dgm:t>
        <a:bodyPr/>
        <a:lstStyle/>
        <a:p>
          <a:r>
            <a:rPr lang="en-CA" sz="3300" dirty="0"/>
            <a:t>Miami Population:	</a:t>
          </a:r>
          <a:r>
            <a:rPr lang="en-CA" sz="2400" dirty="0"/>
            <a:t>(2021 Census)</a:t>
          </a:r>
          <a:r>
            <a:rPr lang="en-CA" sz="3300" dirty="0"/>
            <a:t>					464</a:t>
          </a:r>
          <a:endParaRPr lang="en-US" sz="3300" dirty="0"/>
        </a:p>
      </dgm:t>
    </dgm:pt>
    <dgm:pt modelId="{27B9F7D0-706C-4A0D-A522-12D9CCBF9407}" type="parTrans" cxnId="{D0411C04-B2B9-43F0-9A42-216B3158A828}">
      <dgm:prSet/>
      <dgm:spPr/>
    </dgm:pt>
    <dgm:pt modelId="{BF9C721D-934B-46B7-BC39-6B4633130146}" type="sibTrans" cxnId="{D0411C04-B2B9-43F0-9A42-216B3158A828}">
      <dgm:prSet/>
      <dgm:spPr/>
    </dgm:pt>
    <dgm:pt modelId="{3A212E50-D936-434D-A4D7-6DD3BC7A2DE0}" type="pres">
      <dgm:prSet presAssocID="{49557AE4-ED40-4388-99B9-962E1C383387}" presName="hierChild1" presStyleCnt="0">
        <dgm:presLayoutVars>
          <dgm:chPref val="1"/>
          <dgm:dir/>
          <dgm:animOne val="branch"/>
          <dgm:animLvl val="lvl"/>
          <dgm:resizeHandles/>
        </dgm:presLayoutVars>
      </dgm:prSet>
      <dgm:spPr/>
    </dgm:pt>
    <dgm:pt modelId="{FDFBD5CD-78C9-4E9A-A5DA-848BABECB7E7}" type="pres">
      <dgm:prSet presAssocID="{1AAB3440-1E75-4FFC-A166-60891E65B073}" presName="hierRoot1" presStyleCnt="0"/>
      <dgm:spPr/>
    </dgm:pt>
    <dgm:pt modelId="{3915A2A2-B0CC-4719-86F1-810FF9E5D40B}" type="pres">
      <dgm:prSet presAssocID="{1AAB3440-1E75-4FFC-A166-60891E65B073}" presName="composite" presStyleCnt="0"/>
      <dgm:spPr/>
    </dgm:pt>
    <dgm:pt modelId="{680983F6-AE56-4EE9-A541-8F8A9FA51135}" type="pres">
      <dgm:prSet presAssocID="{1AAB3440-1E75-4FFC-A166-60891E65B073}" presName="background" presStyleLbl="node0" presStyleIdx="0" presStyleCnt="2"/>
      <dgm:spPr/>
    </dgm:pt>
    <dgm:pt modelId="{D63B3C02-CEB8-459F-99AE-4A248D01001C}" type="pres">
      <dgm:prSet presAssocID="{1AAB3440-1E75-4FFC-A166-60891E65B073}" presName="text" presStyleLbl="fgAcc0" presStyleIdx="0" presStyleCnt="2">
        <dgm:presLayoutVars>
          <dgm:chPref val="3"/>
        </dgm:presLayoutVars>
      </dgm:prSet>
      <dgm:spPr/>
    </dgm:pt>
    <dgm:pt modelId="{1DF36C0B-E8BE-49CC-8169-CCA88EFDFBDE}" type="pres">
      <dgm:prSet presAssocID="{1AAB3440-1E75-4FFC-A166-60891E65B073}" presName="hierChild2" presStyleCnt="0"/>
      <dgm:spPr/>
    </dgm:pt>
    <dgm:pt modelId="{199EC8D1-55F6-4707-96F4-21A8611685B5}" type="pres">
      <dgm:prSet presAssocID="{D28696F8-76B6-4BDC-BCD4-984BE17BB9BB}" presName="hierRoot1" presStyleCnt="0"/>
      <dgm:spPr/>
    </dgm:pt>
    <dgm:pt modelId="{4F00C73A-B0BA-4C6D-9620-FA178B698D39}" type="pres">
      <dgm:prSet presAssocID="{D28696F8-76B6-4BDC-BCD4-984BE17BB9BB}" presName="composite" presStyleCnt="0"/>
      <dgm:spPr/>
    </dgm:pt>
    <dgm:pt modelId="{107C9656-BBA9-453E-B268-88AB24DC4571}" type="pres">
      <dgm:prSet presAssocID="{D28696F8-76B6-4BDC-BCD4-984BE17BB9BB}" presName="background" presStyleLbl="node0" presStyleIdx="1" presStyleCnt="2"/>
      <dgm:spPr/>
    </dgm:pt>
    <dgm:pt modelId="{1FA35E78-A9AD-4DE7-AABF-22BA1B20614A}" type="pres">
      <dgm:prSet presAssocID="{D28696F8-76B6-4BDC-BCD4-984BE17BB9BB}" presName="text" presStyleLbl="fgAcc0" presStyleIdx="1" presStyleCnt="2">
        <dgm:presLayoutVars>
          <dgm:chPref val="3"/>
        </dgm:presLayoutVars>
      </dgm:prSet>
      <dgm:spPr/>
    </dgm:pt>
    <dgm:pt modelId="{A2F9DF14-8B09-4DF0-AE39-DE858AB9A4BB}" type="pres">
      <dgm:prSet presAssocID="{D28696F8-76B6-4BDC-BCD4-984BE17BB9BB}" presName="hierChild2" presStyleCnt="0"/>
      <dgm:spPr/>
    </dgm:pt>
  </dgm:ptLst>
  <dgm:cxnLst>
    <dgm:cxn modelId="{2052BA00-2482-4A9E-B24D-26B3F6077337}" type="presOf" srcId="{49557AE4-ED40-4388-99B9-962E1C383387}" destId="{3A212E50-D936-434D-A4D7-6DD3BC7A2DE0}" srcOrd="0" destOrd="0" presId="urn:microsoft.com/office/officeart/2005/8/layout/hierarchy1"/>
    <dgm:cxn modelId="{D0411C04-B2B9-43F0-9A42-216B3158A828}" srcId="{49557AE4-ED40-4388-99B9-962E1C383387}" destId="{D28696F8-76B6-4BDC-BCD4-984BE17BB9BB}" srcOrd="1" destOrd="0" parTransId="{27B9F7D0-706C-4A0D-A522-12D9CCBF9407}" sibTransId="{BF9C721D-934B-46B7-BC39-6B4633130146}"/>
    <dgm:cxn modelId="{C48904A6-0F88-42FA-B1E9-1D0D7832856C}" srcId="{49557AE4-ED40-4388-99B9-962E1C383387}" destId="{1AAB3440-1E75-4FFC-A166-60891E65B073}" srcOrd="0" destOrd="0" parTransId="{9BA1B7C6-5A67-410B-8779-1542BD784D06}" sibTransId="{4A2BAF25-6937-4CC9-BA07-E156E6E77D75}"/>
    <dgm:cxn modelId="{A2ECABBC-15CE-4761-A83C-EEB424064E04}" type="presOf" srcId="{D28696F8-76B6-4BDC-BCD4-984BE17BB9BB}" destId="{1FA35E78-A9AD-4DE7-AABF-22BA1B20614A}" srcOrd="0" destOrd="0" presId="urn:microsoft.com/office/officeart/2005/8/layout/hierarchy1"/>
    <dgm:cxn modelId="{DD6335CC-4CA5-4BC4-9E59-0FAF75E780D4}" type="presOf" srcId="{1AAB3440-1E75-4FFC-A166-60891E65B073}" destId="{D63B3C02-CEB8-459F-99AE-4A248D01001C}" srcOrd="0" destOrd="0" presId="urn:microsoft.com/office/officeart/2005/8/layout/hierarchy1"/>
    <dgm:cxn modelId="{AEB27556-72D9-42BB-8FB7-CC4C03F84336}" type="presParOf" srcId="{3A212E50-D936-434D-A4D7-6DD3BC7A2DE0}" destId="{FDFBD5CD-78C9-4E9A-A5DA-848BABECB7E7}" srcOrd="0" destOrd="0" presId="urn:microsoft.com/office/officeart/2005/8/layout/hierarchy1"/>
    <dgm:cxn modelId="{33C183AF-5F2B-41DF-A596-62ADABB2092F}" type="presParOf" srcId="{FDFBD5CD-78C9-4E9A-A5DA-848BABECB7E7}" destId="{3915A2A2-B0CC-4719-86F1-810FF9E5D40B}" srcOrd="0" destOrd="0" presId="urn:microsoft.com/office/officeart/2005/8/layout/hierarchy1"/>
    <dgm:cxn modelId="{7F408FF2-CCBA-4AE1-B076-966A912E1027}" type="presParOf" srcId="{3915A2A2-B0CC-4719-86F1-810FF9E5D40B}" destId="{680983F6-AE56-4EE9-A541-8F8A9FA51135}" srcOrd="0" destOrd="0" presId="urn:microsoft.com/office/officeart/2005/8/layout/hierarchy1"/>
    <dgm:cxn modelId="{6A5001AF-3767-4A1C-8417-2C48CE99C102}" type="presParOf" srcId="{3915A2A2-B0CC-4719-86F1-810FF9E5D40B}" destId="{D63B3C02-CEB8-459F-99AE-4A248D01001C}" srcOrd="1" destOrd="0" presId="urn:microsoft.com/office/officeart/2005/8/layout/hierarchy1"/>
    <dgm:cxn modelId="{D7F4354C-564E-49AD-883B-C74E33F3E1A3}" type="presParOf" srcId="{FDFBD5CD-78C9-4E9A-A5DA-848BABECB7E7}" destId="{1DF36C0B-E8BE-49CC-8169-CCA88EFDFBDE}" srcOrd="1" destOrd="0" presId="urn:microsoft.com/office/officeart/2005/8/layout/hierarchy1"/>
    <dgm:cxn modelId="{381A3DAB-85C3-4BD1-B66F-F4C1AF4C9540}" type="presParOf" srcId="{3A212E50-D936-434D-A4D7-6DD3BC7A2DE0}" destId="{199EC8D1-55F6-4707-96F4-21A8611685B5}" srcOrd="1" destOrd="0" presId="urn:microsoft.com/office/officeart/2005/8/layout/hierarchy1"/>
    <dgm:cxn modelId="{EDC5FCA9-ECED-4B81-BF9A-7BA2F8781177}" type="presParOf" srcId="{199EC8D1-55F6-4707-96F4-21A8611685B5}" destId="{4F00C73A-B0BA-4C6D-9620-FA178B698D39}" srcOrd="0" destOrd="0" presId="urn:microsoft.com/office/officeart/2005/8/layout/hierarchy1"/>
    <dgm:cxn modelId="{0974D0D1-8447-447E-971A-46C2750E6C45}" type="presParOf" srcId="{4F00C73A-B0BA-4C6D-9620-FA178B698D39}" destId="{107C9656-BBA9-453E-B268-88AB24DC4571}" srcOrd="0" destOrd="0" presId="urn:microsoft.com/office/officeart/2005/8/layout/hierarchy1"/>
    <dgm:cxn modelId="{0571E123-20E2-4C09-9BEE-2BB5C6CAFAC3}" type="presParOf" srcId="{4F00C73A-B0BA-4C6D-9620-FA178B698D39}" destId="{1FA35E78-A9AD-4DE7-AABF-22BA1B20614A}" srcOrd="1" destOrd="0" presId="urn:microsoft.com/office/officeart/2005/8/layout/hierarchy1"/>
    <dgm:cxn modelId="{3D884D00-1733-4025-A602-830F8D667547}" type="presParOf" srcId="{199EC8D1-55F6-4707-96F4-21A8611685B5}" destId="{A2F9DF14-8B09-4DF0-AE39-DE858AB9A4B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983F6-AE56-4EE9-A541-8F8A9FA51135}">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3B3C02-CEB8-459F-99AE-4A248D01001C}">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CA" sz="3300" kern="1200" dirty="0"/>
            <a:t>Miami Total Property Assessment </a:t>
          </a:r>
          <a:r>
            <a:rPr lang="en-CA" sz="3200" kern="1200" dirty="0"/>
            <a:t>(portioned):</a:t>
          </a:r>
          <a:r>
            <a:rPr lang="en-CA" sz="3300" kern="1200" dirty="0"/>
            <a:t>			$17,200,840</a:t>
          </a:r>
          <a:endParaRPr lang="en-US" sz="3300" kern="1200" dirty="0"/>
        </a:p>
      </dsp:txBody>
      <dsp:txXfrm>
        <a:off x="696297" y="538547"/>
        <a:ext cx="4171627" cy="2590157"/>
      </dsp:txXfrm>
    </dsp:sp>
    <dsp:sp modelId="{107C9656-BBA9-453E-B268-88AB24DC4571}">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A35E78-A9AD-4DE7-AABF-22BA1B20614A}">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CA" sz="3300" kern="1200" dirty="0"/>
            <a:t>Miami Population:	</a:t>
          </a:r>
          <a:r>
            <a:rPr lang="en-CA" sz="2400" kern="1200" dirty="0"/>
            <a:t>(2021 Census)</a:t>
          </a:r>
          <a:r>
            <a:rPr lang="en-CA" sz="3300" kern="1200" dirty="0"/>
            <a:t>					464</a:t>
          </a:r>
          <a:endParaRPr lang="en-US" sz="3300" kern="1200" dirty="0"/>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6725"/>
          </a:xfrm>
          <a:prstGeom prst="rect">
            <a:avLst/>
          </a:prstGeom>
        </p:spPr>
        <p:txBody>
          <a:bodyPr vert="horz" lIns="91427" tIns="45713" rIns="91427" bIns="45713" rtlCol="0"/>
          <a:lstStyle>
            <a:lvl1pPr algn="l">
              <a:defRPr sz="1200"/>
            </a:lvl1pPr>
          </a:lstStyle>
          <a:p>
            <a:endParaRPr lang="en-CA"/>
          </a:p>
        </p:txBody>
      </p:sp>
      <p:sp>
        <p:nvSpPr>
          <p:cNvPr id="3" name="Date Placeholder 2"/>
          <p:cNvSpPr>
            <a:spLocks noGrp="1"/>
          </p:cNvSpPr>
          <p:nvPr>
            <p:ph type="dt" idx="1"/>
          </p:nvPr>
        </p:nvSpPr>
        <p:spPr>
          <a:xfrm>
            <a:off x="3970339" y="1"/>
            <a:ext cx="3038475" cy="466725"/>
          </a:xfrm>
          <a:prstGeom prst="rect">
            <a:avLst/>
          </a:prstGeom>
        </p:spPr>
        <p:txBody>
          <a:bodyPr vert="horz" lIns="91427" tIns="45713" rIns="91427" bIns="45713" rtlCol="0"/>
          <a:lstStyle>
            <a:lvl1pPr algn="r">
              <a:defRPr sz="1200"/>
            </a:lvl1pPr>
          </a:lstStyle>
          <a:p>
            <a:fld id="{6189C625-3EA7-4006-9355-A33BF7B08323}" type="datetimeFigureOut">
              <a:rPr lang="en-CA" smtClean="0"/>
              <a:t>2026-04-29</a:t>
            </a:fld>
            <a:endParaRPr lang="en-CA"/>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27" tIns="45713" rIns="91427" bIns="45713" rtlCol="0" anchor="ctr"/>
          <a:lstStyle/>
          <a:p>
            <a:endParaRPr lang="en-CA"/>
          </a:p>
        </p:txBody>
      </p:sp>
      <p:sp>
        <p:nvSpPr>
          <p:cNvPr id="5" name="Notes Placeholder 4"/>
          <p:cNvSpPr>
            <a:spLocks noGrp="1"/>
          </p:cNvSpPr>
          <p:nvPr>
            <p:ph type="body" sz="quarter" idx="3"/>
          </p:nvPr>
        </p:nvSpPr>
        <p:spPr>
          <a:xfrm>
            <a:off x="701676" y="4473575"/>
            <a:ext cx="5607050" cy="3660775"/>
          </a:xfrm>
          <a:prstGeom prst="rect">
            <a:avLst/>
          </a:prstGeom>
        </p:spPr>
        <p:txBody>
          <a:bodyPr vert="horz" lIns="91427" tIns="45713" rIns="91427" bIns="4571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1" y="8829676"/>
            <a:ext cx="3038475" cy="466725"/>
          </a:xfrm>
          <a:prstGeom prst="rect">
            <a:avLst/>
          </a:prstGeom>
        </p:spPr>
        <p:txBody>
          <a:bodyPr vert="horz" lIns="91427" tIns="45713" rIns="91427" bIns="45713" rtlCol="0" anchor="b"/>
          <a:lstStyle>
            <a:lvl1pPr algn="l">
              <a:defRPr sz="1200"/>
            </a:lvl1pPr>
          </a:lstStyle>
          <a:p>
            <a:endParaRPr lang="en-CA"/>
          </a:p>
        </p:txBody>
      </p:sp>
      <p:sp>
        <p:nvSpPr>
          <p:cNvPr id="7" name="Slide Number Placeholder 6"/>
          <p:cNvSpPr>
            <a:spLocks noGrp="1"/>
          </p:cNvSpPr>
          <p:nvPr>
            <p:ph type="sldNum" sz="quarter" idx="5"/>
          </p:nvPr>
        </p:nvSpPr>
        <p:spPr>
          <a:xfrm>
            <a:off x="3970339" y="8829676"/>
            <a:ext cx="3038475" cy="466725"/>
          </a:xfrm>
          <a:prstGeom prst="rect">
            <a:avLst/>
          </a:prstGeom>
        </p:spPr>
        <p:txBody>
          <a:bodyPr vert="horz" lIns="91427" tIns="45713" rIns="91427" bIns="45713" rtlCol="0" anchor="b"/>
          <a:lstStyle>
            <a:lvl1pPr algn="r">
              <a:defRPr sz="1200"/>
            </a:lvl1pPr>
          </a:lstStyle>
          <a:p>
            <a:fld id="{284E4971-8F95-4D07-9132-C4B1BD3D8DD4}" type="slidenum">
              <a:rPr lang="en-CA" smtClean="0"/>
              <a:t>‹#›</a:t>
            </a:fld>
            <a:endParaRPr lang="en-CA"/>
          </a:p>
        </p:txBody>
      </p:sp>
    </p:spTree>
    <p:extLst>
      <p:ext uri="{BB962C8B-B14F-4D97-AF65-F5344CB8AC3E}">
        <p14:creationId xmlns:p14="http://schemas.microsoft.com/office/powerpoint/2010/main" val="793393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2024 Mill rate comparisons</a:t>
            </a:r>
          </a:p>
          <a:p>
            <a:r>
              <a:rPr lang="en-US" dirty="0"/>
              <a:t>Manitou 4.593</a:t>
            </a:r>
          </a:p>
          <a:p>
            <a:r>
              <a:rPr lang="en-US" dirty="0" err="1"/>
              <a:t>LaRiviere</a:t>
            </a:r>
            <a:r>
              <a:rPr lang="en-US" dirty="0"/>
              <a:t> 10.627</a:t>
            </a:r>
          </a:p>
          <a:p>
            <a:r>
              <a:rPr lang="en-US" dirty="0" err="1"/>
              <a:t>Darlingford</a:t>
            </a:r>
            <a:r>
              <a:rPr lang="en-US" dirty="0"/>
              <a:t> 13.601</a:t>
            </a:r>
          </a:p>
        </p:txBody>
      </p:sp>
      <p:sp>
        <p:nvSpPr>
          <p:cNvPr id="4" name="Slide Number Placeholder 3"/>
          <p:cNvSpPr>
            <a:spLocks noGrp="1"/>
          </p:cNvSpPr>
          <p:nvPr>
            <p:ph type="sldNum" sz="quarter" idx="5"/>
          </p:nvPr>
        </p:nvSpPr>
        <p:spPr/>
        <p:txBody>
          <a:bodyPr/>
          <a:lstStyle/>
          <a:p>
            <a:fld id="{284E4971-8F95-4D07-9132-C4B1BD3D8DD4}" type="slidenum">
              <a:rPr lang="en-CA" smtClean="0"/>
              <a:t>7</a:t>
            </a:fld>
            <a:endParaRPr lang="en-CA"/>
          </a:p>
        </p:txBody>
      </p:sp>
    </p:spTree>
    <p:extLst>
      <p:ext uri="{BB962C8B-B14F-4D97-AF65-F5344CB8AC3E}">
        <p14:creationId xmlns:p14="http://schemas.microsoft.com/office/powerpoint/2010/main" val="3775327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10</a:t>
            </a:fld>
            <a:endParaRPr lang="en-CA"/>
          </a:p>
        </p:txBody>
      </p:sp>
    </p:spTree>
    <p:extLst>
      <p:ext uri="{BB962C8B-B14F-4D97-AF65-F5344CB8AC3E}">
        <p14:creationId xmlns:p14="http://schemas.microsoft.com/office/powerpoint/2010/main" val="3316273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Streets decreased as we would like to concentrate on sidewalks and boulevards which is a large increase from last year. $30,000 of this $50,000 will be coming from LUD Reserve. Overall, there is an increase in transportation services.</a:t>
            </a:r>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11</a:t>
            </a:fld>
            <a:endParaRPr lang="en-CA"/>
          </a:p>
        </p:txBody>
      </p:sp>
    </p:spTree>
    <p:extLst>
      <p:ext uri="{BB962C8B-B14F-4D97-AF65-F5344CB8AC3E}">
        <p14:creationId xmlns:p14="http://schemas.microsoft.com/office/powerpoint/2010/main" val="3089638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Garbage collection should be increased to account for MWM curbside increase not included in the levy. Overall, decrease slightly due to By-Law enforcement. Garbage collection is for trailer from town? </a:t>
            </a:r>
          </a:p>
          <a:p>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12</a:t>
            </a:fld>
            <a:endParaRPr lang="en-CA"/>
          </a:p>
        </p:txBody>
      </p:sp>
    </p:spTree>
    <p:extLst>
      <p:ext uri="{BB962C8B-B14F-4D97-AF65-F5344CB8AC3E}">
        <p14:creationId xmlns:p14="http://schemas.microsoft.com/office/powerpoint/2010/main" val="2298580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0" dirty="0"/>
              <a:t>May need to increase mowing. </a:t>
            </a:r>
            <a:r>
              <a:rPr lang="en-CA" b="1" dirty="0"/>
              <a:t>(Do not mention tenders received and amounts) </a:t>
            </a:r>
            <a:r>
              <a:rPr lang="en-CA" dirty="0"/>
              <a:t>Mowing last year was broken up to be Parks and Playground mowing $13,750 of “Rural Tender” and Memory Garden mowing half of LUD Tender. This year we would like just general LUD mowing to cover full LUD tender and for RM to pay full Rural Tender. </a:t>
            </a:r>
          </a:p>
        </p:txBody>
      </p:sp>
      <p:sp>
        <p:nvSpPr>
          <p:cNvPr id="4" name="Slide Number Placeholder 3"/>
          <p:cNvSpPr>
            <a:spLocks noGrp="1"/>
          </p:cNvSpPr>
          <p:nvPr>
            <p:ph type="sldNum" sz="quarter" idx="5"/>
          </p:nvPr>
        </p:nvSpPr>
        <p:spPr/>
        <p:txBody>
          <a:bodyPr/>
          <a:lstStyle/>
          <a:p>
            <a:fld id="{284E4971-8F95-4D07-9132-C4B1BD3D8DD4}" type="slidenum">
              <a:rPr lang="en-CA" smtClean="0"/>
              <a:t>14</a:t>
            </a:fld>
            <a:endParaRPr lang="en-CA"/>
          </a:p>
        </p:txBody>
      </p:sp>
    </p:spTree>
    <p:extLst>
      <p:ext uri="{BB962C8B-B14F-4D97-AF65-F5344CB8AC3E}">
        <p14:creationId xmlns:p14="http://schemas.microsoft.com/office/powerpoint/2010/main" val="2366380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Pavilion increased due to sound panels and stain, cenotaph decreased, green team increased to include lease of side by side machine. Pergolas decreased since stained last year. Christmas lights increased to provide street light displays hopefully. Showcase event decreased, should not be at a cost other than rental of MALC but grant dependent for bouncy castles. Overall, rec and culture down significantly from last year. </a:t>
            </a:r>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15</a:t>
            </a:fld>
            <a:endParaRPr lang="en-CA"/>
          </a:p>
        </p:txBody>
      </p:sp>
    </p:spTree>
    <p:extLst>
      <p:ext uri="{BB962C8B-B14F-4D97-AF65-F5344CB8AC3E}">
        <p14:creationId xmlns:p14="http://schemas.microsoft.com/office/powerpoint/2010/main" val="36311223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16</a:t>
            </a:fld>
            <a:endParaRPr lang="en-CA"/>
          </a:p>
        </p:txBody>
      </p:sp>
    </p:spTree>
    <p:extLst>
      <p:ext uri="{BB962C8B-B14F-4D97-AF65-F5344CB8AC3E}">
        <p14:creationId xmlns:p14="http://schemas.microsoft.com/office/powerpoint/2010/main" val="3103646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year was sidewalks, streets and drainage study totaling $50,000 from reserve, this year will be $30,000 from reserve. Lagoon transfer to of $5,000 is not included as it is for future. </a:t>
            </a:r>
            <a:endParaRPr lang="en-CA" dirty="0"/>
          </a:p>
        </p:txBody>
      </p:sp>
      <p:sp>
        <p:nvSpPr>
          <p:cNvPr id="4" name="Slide Number Placeholder 3"/>
          <p:cNvSpPr>
            <a:spLocks noGrp="1"/>
          </p:cNvSpPr>
          <p:nvPr>
            <p:ph type="sldNum" sz="quarter" idx="5"/>
          </p:nvPr>
        </p:nvSpPr>
        <p:spPr/>
        <p:txBody>
          <a:bodyPr/>
          <a:lstStyle/>
          <a:p>
            <a:fld id="{284E4971-8F95-4D07-9132-C4B1BD3D8DD4}" type="slidenum">
              <a:rPr lang="en-CA" smtClean="0"/>
              <a:t>18</a:t>
            </a:fld>
            <a:endParaRPr lang="en-CA"/>
          </a:p>
        </p:txBody>
      </p:sp>
    </p:spTree>
    <p:extLst>
      <p:ext uri="{BB962C8B-B14F-4D97-AF65-F5344CB8AC3E}">
        <p14:creationId xmlns:p14="http://schemas.microsoft.com/office/powerpoint/2010/main" val="3551424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F51A6-6973-3B51-7BD3-C3D974B7744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BE3E0B45-8F47-C1C6-1A8B-B2D9D3EA33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28929905-459B-A7BB-1A7B-C80BF81FF4E9}"/>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A6260B06-0F20-6B29-1928-BC8C05A89B16}"/>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9626E92C-FB75-7297-D548-476B3CF30A18}"/>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850778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37B96-61D0-A57E-838D-A0020E9EFA08}"/>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60C1055F-FB4A-D70C-A694-0C143FA10B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FF61FA65-E60B-4104-0E67-7C0A179FB751}"/>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F9842A5F-1C43-D6ED-12DC-040C7267733F}"/>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802C031-F88B-BDCB-394D-3E03EAF28E43}"/>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570363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9284E-62C1-9EA0-C1D7-4B8469D865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EF0D42F2-8D6C-C2A7-17FE-F469749A0C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978D3F-CAA0-0B70-C8FD-EEA204538B37}"/>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16A9DDD0-1FBE-45F7-38AB-085B0ECCA05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6694F420-70BC-0E5B-6ABC-362B63E9CC80}"/>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98850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E4135-4FA4-DE49-647C-91666AA2D8F5}"/>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E98A3CA2-D1FF-1092-A0C2-9505170045D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2E67098C-75CE-8D0D-7ADD-54D89295ED6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AAAD7924-D2BB-DBF5-4CEF-ECF54F940EFC}"/>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6" name="Footer Placeholder 5">
            <a:extLst>
              <a:ext uri="{FF2B5EF4-FFF2-40B4-BE49-F238E27FC236}">
                <a16:creationId xmlns:a16="http://schemas.microsoft.com/office/drawing/2014/main" id="{3ECE7AB2-3096-E245-FE25-EB01DF224BDC}"/>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396E0BEE-B081-0799-3C38-FD67CC87B87F}"/>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3239816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0BAB5-3657-E4B6-D856-BA406D74F7C4}"/>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38D0DDA5-8B40-C4D0-0942-5AAB0E2874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11CAB0C-E4D8-81D1-4DDF-739E65F86A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5607B67F-58E5-FBF1-6A32-03BFEAAF9F4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C57577-45F3-B7FC-B03F-7647BFA567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C25A058C-7896-3317-9708-78EDEDCCDA3C}"/>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8" name="Footer Placeholder 7">
            <a:extLst>
              <a:ext uri="{FF2B5EF4-FFF2-40B4-BE49-F238E27FC236}">
                <a16:creationId xmlns:a16="http://schemas.microsoft.com/office/drawing/2014/main" id="{2C93FC4E-51DC-8708-F00A-09D95FC2710A}"/>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89E17E3B-9013-0B59-F710-37082D3C5816}"/>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66422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3F947-36C0-2FC8-08C9-D688F02EB9A3}"/>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BC2BE89F-F79F-91F1-7C04-9A821D1E8941}"/>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4" name="Footer Placeholder 3">
            <a:extLst>
              <a:ext uri="{FF2B5EF4-FFF2-40B4-BE49-F238E27FC236}">
                <a16:creationId xmlns:a16="http://schemas.microsoft.com/office/drawing/2014/main" id="{CC78A258-D3A8-A959-56DC-43BBEBE66922}"/>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CDB5EC9B-EAE8-38BE-F026-DCBC5D31745F}"/>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3417591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93CF89-E43A-0033-FBAF-EE2E62284019}"/>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3" name="Footer Placeholder 2">
            <a:extLst>
              <a:ext uri="{FF2B5EF4-FFF2-40B4-BE49-F238E27FC236}">
                <a16:creationId xmlns:a16="http://schemas.microsoft.com/office/drawing/2014/main" id="{59A0AC1F-7EE0-33EB-5154-92FE5374C5EF}"/>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FD9ACA89-5E69-DB38-8415-F328633ED875}"/>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028001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F4590-E9C2-225B-1730-4872FADA82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143690BF-A534-E39C-F724-C7070D2B79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523B941A-9AF4-AF9D-D698-55F67A60AC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9F9641-D4F3-DF8A-4106-4680498FD0EA}"/>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6" name="Footer Placeholder 5">
            <a:extLst>
              <a:ext uri="{FF2B5EF4-FFF2-40B4-BE49-F238E27FC236}">
                <a16:creationId xmlns:a16="http://schemas.microsoft.com/office/drawing/2014/main" id="{111B32C6-E434-ED78-3F9A-788A0675600B}"/>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3514833-8FF5-BA34-1FA5-B75D279CCC04}"/>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45897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6D620-9E61-F2F4-C884-83F15C2AC5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877999C6-E1FB-3731-7E04-7EFC0C9D17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938A1517-2596-6B70-4054-FA9AF34F51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5BEA3C-2B2E-D5A3-F32E-FBE279223AA9}"/>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6" name="Footer Placeholder 5">
            <a:extLst>
              <a:ext uri="{FF2B5EF4-FFF2-40B4-BE49-F238E27FC236}">
                <a16:creationId xmlns:a16="http://schemas.microsoft.com/office/drawing/2014/main" id="{A2AE1A1F-A522-4C86-4369-8B3FCDA5FA77}"/>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E7BF0D18-0419-5CC4-F424-4DB47C8ABB33}"/>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520642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619E9-D100-C94A-D64D-3C9035B79B3A}"/>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3B989FED-AF19-AF17-762C-7F50E7ED22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E88E74D7-0C3D-5B5F-C827-02C5E0838AC3}"/>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99EB1ACD-86C1-6228-6211-5DC6C591AC6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D32E7D9F-6A4C-ADD3-C27D-FE589287924C}"/>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3477149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D68DB3-5BD8-BE69-44F3-7C109104EE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53A3D87E-B108-3E9B-3DDC-5D2100B7E4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33F883CA-1DED-FAFD-09B1-9A5329991777}"/>
              </a:ext>
            </a:extLst>
          </p:cNvPr>
          <p:cNvSpPr>
            <a:spLocks noGrp="1"/>
          </p:cNvSpPr>
          <p:nvPr>
            <p:ph type="dt" sz="half" idx="10"/>
          </p:nvPr>
        </p:nvSpPr>
        <p:spPr/>
        <p:txBody>
          <a:body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F74C69D0-C813-C243-EA0B-5798A603D896}"/>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E33772CC-EE77-3CB0-5D81-5BC03038B7B9}"/>
              </a:ext>
            </a:extLst>
          </p:cNvPr>
          <p:cNvSpPr>
            <a:spLocks noGrp="1"/>
          </p:cNvSpPr>
          <p:nvPr>
            <p:ph type="sldNum" sz="quarter" idx="12"/>
          </p:nvPr>
        </p:nvSpPr>
        <p:spPr/>
        <p:txBody>
          <a:bodyPr/>
          <a:lstStyle/>
          <a:p>
            <a:fld id="{9F52F18C-DE79-4A8C-ACFD-76E8353332D0}" type="slidenum">
              <a:rPr lang="en-CA" smtClean="0"/>
              <a:t>‹#›</a:t>
            </a:fld>
            <a:endParaRPr lang="en-CA"/>
          </a:p>
        </p:txBody>
      </p:sp>
    </p:spTree>
    <p:extLst>
      <p:ext uri="{BB962C8B-B14F-4D97-AF65-F5344CB8AC3E}">
        <p14:creationId xmlns:p14="http://schemas.microsoft.com/office/powerpoint/2010/main" val="197415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2827A9-EA80-54AB-6A1A-B63693162C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F0C07D28-8CC5-54CB-4F85-48CA70E72D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D1BFBCC9-DDC8-4DB6-A866-662FA396E5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FBAF62-6EC2-4FD8-BBB6-88EFA32CACC4}" type="datetimeFigureOut">
              <a:rPr lang="en-CA" smtClean="0"/>
              <a:t>2026-04-29</a:t>
            </a:fld>
            <a:endParaRPr lang="en-CA"/>
          </a:p>
        </p:txBody>
      </p:sp>
      <p:sp>
        <p:nvSpPr>
          <p:cNvPr id="5" name="Footer Placeholder 4">
            <a:extLst>
              <a:ext uri="{FF2B5EF4-FFF2-40B4-BE49-F238E27FC236}">
                <a16:creationId xmlns:a16="http://schemas.microsoft.com/office/drawing/2014/main" id="{E4B137E3-B54F-E8CC-DFA6-90EDB49EBF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2D526821-5FE8-881F-500E-9E3B5A45FB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52F18C-DE79-4A8C-ACFD-76E8353332D0}" type="slidenum">
              <a:rPr lang="en-CA" smtClean="0"/>
              <a:t>‹#›</a:t>
            </a:fld>
            <a:endParaRPr lang="en-CA"/>
          </a:p>
        </p:txBody>
      </p:sp>
    </p:spTree>
    <p:extLst>
      <p:ext uri="{BB962C8B-B14F-4D97-AF65-F5344CB8AC3E}">
        <p14:creationId xmlns:p14="http://schemas.microsoft.com/office/powerpoint/2010/main" val="35302831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8B1CF0-3675-C488-6F1F-B78A8DAD4E39}"/>
              </a:ext>
            </a:extLst>
          </p:cNvPr>
          <p:cNvSpPr>
            <a:spLocks noGrp="1"/>
          </p:cNvSpPr>
          <p:nvPr>
            <p:ph type="ctrTitle"/>
          </p:nvPr>
        </p:nvSpPr>
        <p:spPr>
          <a:xfrm>
            <a:off x="630936" y="640080"/>
            <a:ext cx="4818888" cy="1481328"/>
          </a:xfrm>
        </p:spPr>
        <p:txBody>
          <a:bodyPr vert="horz" lIns="91440" tIns="45720" rIns="91440" bIns="45720" rtlCol="0" anchor="b">
            <a:normAutofit/>
          </a:bodyPr>
          <a:lstStyle/>
          <a:p>
            <a:pPr algn="l"/>
            <a:r>
              <a:rPr lang="en-US" sz="5000" kern="1200" dirty="0">
                <a:solidFill>
                  <a:schemeClr val="tx1"/>
                </a:solidFill>
                <a:latin typeface="+mj-lt"/>
                <a:ea typeface="+mj-ea"/>
                <a:cs typeface="+mj-cs"/>
              </a:rPr>
              <a:t>2026 Service Plan  </a:t>
            </a:r>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98CEE17E-789C-58FC-313D-BF62FA62B873}"/>
              </a:ext>
            </a:extLst>
          </p:cNvPr>
          <p:cNvSpPr>
            <a:spLocks noGrp="1"/>
          </p:cNvSpPr>
          <p:nvPr>
            <p:ph type="subTitle" idx="1"/>
          </p:nvPr>
        </p:nvSpPr>
        <p:spPr>
          <a:xfrm>
            <a:off x="630936" y="2660904"/>
            <a:ext cx="4818888" cy="3547872"/>
          </a:xfrm>
        </p:spPr>
        <p:txBody>
          <a:bodyPr vert="horz" lIns="91440" tIns="45720" rIns="91440" bIns="45720" rtlCol="0" anchor="t">
            <a:normAutofit/>
          </a:bodyPr>
          <a:lstStyle/>
          <a:p>
            <a:pPr algn="l"/>
            <a:r>
              <a:rPr lang="en-US" sz="2200" dirty="0"/>
              <a:t>Local Urban District of Miami</a:t>
            </a:r>
          </a:p>
          <a:p>
            <a:pPr algn="l"/>
            <a:r>
              <a:rPr lang="en-US" sz="2200" dirty="0"/>
              <a:t>Rural Municipality of Thompson</a:t>
            </a:r>
          </a:p>
          <a:p>
            <a:pPr indent="-228600" algn="l">
              <a:buFont typeface="Arial" panose="020B0604020202020204" pitchFamily="34" charset="0"/>
              <a:buChar char="•"/>
            </a:pPr>
            <a:endParaRPr lang="en-US" sz="2200" b="1" dirty="0"/>
          </a:p>
          <a:p>
            <a:pPr indent="-228600" algn="l">
              <a:buFont typeface="Arial" panose="020B0604020202020204" pitchFamily="34" charset="0"/>
              <a:buChar char="•"/>
            </a:pPr>
            <a:r>
              <a:rPr lang="en-US" sz="1400" b="1" dirty="0"/>
              <a:t>Date Adopted by LUD: </a:t>
            </a:r>
            <a:r>
              <a:rPr lang="en-US" sz="1400" dirty="0"/>
              <a:t>March 18,</a:t>
            </a:r>
            <a:r>
              <a:rPr lang="en-US" sz="1400" b="1" dirty="0"/>
              <a:t> </a:t>
            </a:r>
            <a:r>
              <a:rPr lang="en-US" sz="1400" dirty="0"/>
              <a:t>2026.</a:t>
            </a:r>
            <a:r>
              <a:rPr lang="en-US" sz="1400" b="1" dirty="0"/>
              <a:t>		   Resolution: </a:t>
            </a:r>
            <a:r>
              <a:rPr lang="en-US" sz="1400" dirty="0"/>
              <a:t>2026-03-18</a:t>
            </a:r>
          </a:p>
          <a:p>
            <a:pPr indent="-228600" algn="l">
              <a:buFont typeface="Arial" panose="020B0604020202020204" pitchFamily="34" charset="0"/>
              <a:buChar char="•"/>
            </a:pPr>
            <a:r>
              <a:rPr lang="en-US" sz="1400" b="1" dirty="0"/>
              <a:t>Date Presented to Council: </a:t>
            </a:r>
            <a:r>
              <a:rPr lang="en-US" sz="1400" dirty="0"/>
              <a:t>Thursday, March 26 2026.	</a:t>
            </a:r>
            <a:r>
              <a:rPr lang="en-US" sz="1400" b="1" dirty="0"/>
              <a:t>	</a:t>
            </a:r>
          </a:p>
          <a:p>
            <a:pPr indent="-228600" algn="l">
              <a:buFont typeface="Arial" panose="020B0604020202020204" pitchFamily="34" charset="0"/>
              <a:buChar char="•"/>
            </a:pPr>
            <a:r>
              <a:rPr lang="en-US" sz="1400" b="1" dirty="0"/>
              <a:t>Date Adopted by Council: </a:t>
            </a:r>
            <a:r>
              <a:rPr lang="en-US" sz="1400" dirty="0"/>
              <a:t>April 24, 2026 (Through Financial 				          Plan Approval)   	</a:t>
            </a:r>
            <a:r>
              <a:rPr lang="en-US" sz="1400" b="1" dirty="0"/>
              <a:t>Resolution: </a:t>
            </a:r>
            <a:r>
              <a:rPr lang="en-US" sz="1400" dirty="0"/>
              <a:t>2026-04-46 with changes</a:t>
            </a:r>
          </a:p>
        </p:txBody>
      </p:sp>
      <p:pic>
        <p:nvPicPr>
          <p:cNvPr id="5" name="Picture 4" descr="A picture containing text, sign&#10;&#10;Description automatically generated">
            <a:extLst>
              <a:ext uri="{FF2B5EF4-FFF2-40B4-BE49-F238E27FC236}">
                <a16:creationId xmlns:a16="http://schemas.microsoft.com/office/drawing/2014/main" id="{4E8FEC7C-9FD1-7F48-D0A0-77FFC119B4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8865" y="640080"/>
            <a:ext cx="4699333" cy="5577840"/>
          </a:xfrm>
          <a:prstGeom prst="rect">
            <a:avLst/>
          </a:prstGeom>
        </p:spPr>
      </p:pic>
    </p:spTree>
    <p:extLst>
      <p:ext uri="{BB962C8B-B14F-4D97-AF65-F5344CB8AC3E}">
        <p14:creationId xmlns:p14="http://schemas.microsoft.com/office/powerpoint/2010/main" val="3446452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5DBA38-6EB8-155A-3717-1524A1C67D80}"/>
              </a:ext>
            </a:extLst>
          </p:cNvPr>
          <p:cNvSpPr>
            <a:spLocks noGrp="1"/>
          </p:cNvSpPr>
          <p:nvPr>
            <p:ph type="title"/>
          </p:nvPr>
        </p:nvSpPr>
        <p:spPr>
          <a:xfrm>
            <a:off x="838200" y="365125"/>
            <a:ext cx="10515600" cy="1325563"/>
          </a:xfrm>
        </p:spPr>
        <p:txBody>
          <a:bodyPr>
            <a:normAutofit/>
          </a:bodyPr>
          <a:lstStyle/>
          <a:p>
            <a:r>
              <a:rPr lang="en-US" sz="5400" dirty="0"/>
              <a:t>Agenda &amp; Coverage</a:t>
            </a:r>
            <a:endParaRPr lang="en-CA"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190101-0EF8-4CDF-87B0-4A7DD216363E}"/>
              </a:ext>
            </a:extLst>
          </p:cNvPr>
          <p:cNvSpPr>
            <a:spLocks noGrp="1"/>
          </p:cNvSpPr>
          <p:nvPr>
            <p:ph idx="1"/>
          </p:nvPr>
        </p:nvSpPr>
        <p:spPr>
          <a:xfrm>
            <a:off x="838200" y="1929384"/>
            <a:ext cx="10515600" cy="4251960"/>
          </a:xfrm>
        </p:spPr>
        <p:txBody>
          <a:bodyPr>
            <a:normAutofit/>
          </a:bodyPr>
          <a:lstStyle/>
          <a:p>
            <a:r>
              <a:rPr lang="en-US" sz="2200" dirty="0"/>
              <a:t>About the LUD of Miami</a:t>
            </a:r>
          </a:p>
          <a:p>
            <a:r>
              <a:rPr lang="en-US" sz="2200" dirty="0"/>
              <a:t>Purpose and Ask</a:t>
            </a:r>
          </a:p>
          <a:p>
            <a:r>
              <a:rPr lang="en-US" sz="2200" dirty="0"/>
              <a:t>Service Plan Highlights</a:t>
            </a:r>
          </a:p>
          <a:p>
            <a:r>
              <a:rPr lang="en-US" sz="2200" dirty="0"/>
              <a:t>Expenses</a:t>
            </a:r>
          </a:p>
          <a:p>
            <a:r>
              <a:rPr lang="en-US" sz="2200" dirty="0"/>
              <a:t>Revenues</a:t>
            </a:r>
          </a:p>
          <a:p>
            <a:r>
              <a:rPr lang="en-US" sz="2200" dirty="0"/>
              <a:t>L.U.D. of Miami Reserve Fund</a:t>
            </a:r>
          </a:p>
          <a:p>
            <a:r>
              <a:rPr lang="en-US" sz="2200" dirty="0"/>
              <a:t>Summary</a:t>
            </a:r>
          </a:p>
          <a:p>
            <a:r>
              <a:rPr lang="en-US" sz="2200" dirty="0"/>
              <a:t>Questions??</a:t>
            </a:r>
            <a:endParaRPr lang="en-CA" sz="2200" dirty="0"/>
          </a:p>
        </p:txBody>
      </p:sp>
    </p:spTree>
    <p:extLst>
      <p:ext uri="{BB962C8B-B14F-4D97-AF65-F5344CB8AC3E}">
        <p14:creationId xmlns:p14="http://schemas.microsoft.com/office/powerpoint/2010/main" val="1467068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87B580-9BEC-4095-541D-F9EA1CF2DFCC}"/>
              </a:ext>
            </a:extLst>
          </p:cNvPr>
          <p:cNvSpPr>
            <a:spLocks noGrp="1"/>
          </p:cNvSpPr>
          <p:nvPr>
            <p:ph type="title"/>
          </p:nvPr>
        </p:nvSpPr>
        <p:spPr>
          <a:xfrm>
            <a:off x="838200" y="365125"/>
            <a:ext cx="10515600" cy="1325563"/>
          </a:xfrm>
        </p:spPr>
        <p:txBody>
          <a:bodyPr>
            <a:normAutofit/>
          </a:bodyPr>
          <a:lstStyle/>
          <a:p>
            <a:r>
              <a:rPr lang="en-US" sz="5400"/>
              <a:t>Welcome!</a:t>
            </a:r>
            <a:endParaRPr lang="en-CA"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247C91-B630-01CD-0BC7-BA110F5FF882}"/>
              </a:ext>
            </a:extLst>
          </p:cNvPr>
          <p:cNvSpPr>
            <a:spLocks noGrp="1"/>
          </p:cNvSpPr>
          <p:nvPr>
            <p:ph idx="1"/>
          </p:nvPr>
        </p:nvSpPr>
        <p:spPr>
          <a:xfrm>
            <a:off x="838200" y="1929384"/>
            <a:ext cx="10515600" cy="4251960"/>
          </a:xfrm>
        </p:spPr>
        <p:txBody>
          <a:bodyPr>
            <a:normAutofit/>
          </a:bodyPr>
          <a:lstStyle/>
          <a:p>
            <a:r>
              <a:rPr lang="en-US" sz="2200" dirty="0"/>
              <a:t>The Local Urban District (L.U.D.) of Miami, is pleased to present its 2026 Service Plan.</a:t>
            </a:r>
          </a:p>
          <a:p>
            <a:pPr marL="0" indent="0">
              <a:buNone/>
            </a:pPr>
            <a:endParaRPr lang="en-US" sz="2200" dirty="0"/>
          </a:p>
          <a:p>
            <a:r>
              <a:rPr lang="en-US" sz="2200" dirty="0"/>
              <a:t>The L.U.D. Committee of Miami mission is to enhance the quality of life in our community through ensuring that municipal services are delivered at a level and in a manner that meets the expectations of its citizens. We believe that this is possible, by continuing to welcome suggestions  and involvement from all areas of our community to ensure that we represent your interests and the interests of Miami as a whole.</a:t>
            </a:r>
          </a:p>
          <a:p>
            <a:pPr marL="0" indent="0">
              <a:buNone/>
            </a:pPr>
            <a:endParaRPr lang="en-US" sz="2200" dirty="0"/>
          </a:p>
          <a:p>
            <a:r>
              <a:rPr lang="en-US" sz="2200" dirty="0"/>
              <a:t>It is our continued objective to improve the condition of infrastructure and image of our community, while maintaining a balance of ideal vision and tax burden to the ratepayers of Miami.</a:t>
            </a:r>
            <a:endParaRPr lang="en-CA" sz="2200" dirty="0"/>
          </a:p>
        </p:txBody>
      </p:sp>
    </p:spTree>
    <p:extLst>
      <p:ext uri="{BB962C8B-B14F-4D97-AF65-F5344CB8AC3E}">
        <p14:creationId xmlns:p14="http://schemas.microsoft.com/office/powerpoint/2010/main" val="3206650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A23EB9-6DAB-8BE2-C3F7-2B3503428A47}"/>
              </a:ext>
            </a:extLst>
          </p:cNvPr>
          <p:cNvSpPr>
            <a:spLocks noGrp="1"/>
          </p:cNvSpPr>
          <p:nvPr>
            <p:ph type="title"/>
          </p:nvPr>
        </p:nvSpPr>
        <p:spPr>
          <a:xfrm>
            <a:off x="838200" y="365125"/>
            <a:ext cx="10515600" cy="1325563"/>
          </a:xfrm>
        </p:spPr>
        <p:txBody>
          <a:bodyPr>
            <a:normAutofit/>
          </a:bodyPr>
          <a:lstStyle/>
          <a:p>
            <a:r>
              <a:rPr lang="en-US" sz="4200"/>
              <a:t>Introduction of the L.U.D. of Miami Committee Members</a:t>
            </a:r>
            <a:endParaRPr lang="en-CA"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69F719-FC62-9A82-19DA-C8055CD277CC}"/>
              </a:ext>
            </a:extLst>
          </p:cNvPr>
          <p:cNvSpPr>
            <a:spLocks noGrp="1"/>
          </p:cNvSpPr>
          <p:nvPr>
            <p:ph idx="1"/>
          </p:nvPr>
        </p:nvSpPr>
        <p:spPr>
          <a:xfrm>
            <a:off x="838200" y="1929384"/>
            <a:ext cx="10515600" cy="4251960"/>
          </a:xfrm>
        </p:spPr>
        <p:txBody>
          <a:bodyPr>
            <a:normAutofit/>
          </a:bodyPr>
          <a:lstStyle/>
          <a:p>
            <a:r>
              <a:rPr lang="en-US" sz="2200"/>
              <a:t>The Local Urban District Committee Members of Miami are as follows:</a:t>
            </a:r>
          </a:p>
          <a:p>
            <a:endParaRPr lang="en-US" sz="2200"/>
          </a:p>
          <a:p>
            <a:r>
              <a:rPr lang="en-US" sz="2200"/>
              <a:t>Judy Knox		Chairperson</a:t>
            </a:r>
          </a:p>
          <a:p>
            <a:r>
              <a:rPr lang="en-US" sz="2200"/>
              <a:t>Barb Murray		Member</a:t>
            </a:r>
          </a:p>
          <a:p>
            <a:r>
              <a:rPr lang="en-US" sz="2200"/>
              <a:t>Donna Cox		R.M. of Thompson Council Representative</a:t>
            </a:r>
          </a:p>
          <a:p>
            <a:endParaRPr lang="en-US" sz="2200"/>
          </a:p>
          <a:p>
            <a:pPr marL="0" indent="0">
              <a:buNone/>
            </a:pPr>
            <a:r>
              <a:rPr lang="en-US" sz="2200"/>
              <a:t>The LUD of Miami Committee acts by their Rules of Procedures and follows Council indemnities for mileage and reimbursement. </a:t>
            </a:r>
            <a:endParaRPr lang="en-CA" sz="2200"/>
          </a:p>
        </p:txBody>
      </p:sp>
    </p:spTree>
    <p:extLst>
      <p:ext uri="{BB962C8B-B14F-4D97-AF65-F5344CB8AC3E}">
        <p14:creationId xmlns:p14="http://schemas.microsoft.com/office/powerpoint/2010/main" val="1608207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07480-864F-EDA1-7357-344211D19AB4}"/>
              </a:ext>
            </a:extLst>
          </p:cNvPr>
          <p:cNvSpPr>
            <a:spLocks noGrp="1"/>
          </p:cNvSpPr>
          <p:nvPr>
            <p:ph type="title"/>
          </p:nvPr>
        </p:nvSpPr>
        <p:spPr>
          <a:xfrm>
            <a:off x="3357704" y="40697"/>
            <a:ext cx="3982156" cy="447675"/>
          </a:xfrm>
        </p:spPr>
        <p:txBody>
          <a:bodyPr>
            <a:normAutofit fontScale="90000"/>
          </a:bodyPr>
          <a:lstStyle/>
          <a:p>
            <a:pPr algn="ctr"/>
            <a:r>
              <a:rPr lang="en-US" sz="3200" dirty="0"/>
              <a:t>L.U.D. of Miami Boundary</a:t>
            </a:r>
            <a:endParaRPr lang="en-CA" sz="3200" dirty="0"/>
          </a:p>
        </p:txBody>
      </p:sp>
      <p:pic>
        <p:nvPicPr>
          <p:cNvPr id="10" name="Content Placeholder 9">
            <a:extLst>
              <a:ext uri="{FF2B5EF4-FFF2-40B4-BE49-F238E27FC236}">
                <a16:creationId xmlns:a16="http://schemas.microsoft.com/office/drawing/2014/main" id="{17053864-C084-07A7-9809-E1524A8CCC5D}"/>
              </a:ext>
            </a:extLst>
          </p:cNvPr>
          <p:cNvPicPr>
            <a:picLocks noGrp="1" noChangeAspect="1"/>
          </p:cNvPicPr>
          <p:nvPr>
            <p:ph idx="1"/>
          </p:nvPr>
        </p:nvPicPr>
        <p:blipFill rotWithShape="1">
          <a:blip r:embed="rId2"/>
          <a:srcRect l="1" r="21385" b="18707"/>
          <a:stretch/>
        </p:blipFill>
        <p:spPr>
          <a:xfrm>
            <a:off x="3000133" y="616527"/>
            <a:ext cx="4948369" cy="6067611"/>
          </a:xfrm>
          <a:prstGeom prst="rect">
            <a:avLst/>
          </a:prstGeom>
        </p:spPr>
      </p:pic>
      <p:sp>
        <p:nvSpPr>
          <p:cNvPr id="3" name="Rectangle 2">
            <a:extLst>
              <a:ext uri="{FF2B5EF4-FFF2-40B4-BE49-F238E27FC236}">
                <a16:creationId xmlns:a16="http://schemas.microsoft.com/office/drawing/2014/main" id="{4E68E160-9A7E-39D7-EB67-E5CD18284657}"/>
              </a:ext>
            </a:extLst>
          </p:cNvPr>
          <p:cNvSpPr/>
          <p:nvPr/>
        </p:nvSpPr>
        <p:spPr>
          <a:xfrm>
            <a:off x="3630969" y="4931545"/>
            <a:ext cx="532661" cy="1056443"/>
          </a:xfrm>
          <a:prstGeom prst="rect">
            <a:avLst/>
          </a:prstGeom>
          <a:solidFill>
            <a:srgbClr val="FF0000">
              <a:alpha val="27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Rectangle 3">
            <a:extLst>
              <a:ext uri="{FF2B5EF4-FFF2-40B4-BE49-F238E27FC236}">
                <a16:creationId xmlns:a16="http://schemas.microsoft.com/office/drawing/2014/main" id="{B3C2EBDA-C8C1-F988-C12B-181B11A0ACA7}"/>
              </a:ext>
            </a:extLst>
          </p:cNvPr>
          <p:cNvSpPr/>
          <p:nvPr/>
        </p:nvSpPr>
        <p:spPr>
          <a:xfrm>
            <a:off x="8627361" y="4625333"/>
            <a:ext cx="469306" cy="887629"/>
          </a:xfrm>
          <a:prstGeom prst="rect">
            <a:avLst/>
          </a:prstGeom>
          <a:solidFill>
            <a:srgbClr val="FF0000">
              <a:alpha val="27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a:extLst>
              <a:ext uri="{FF2B5EF4-FFF2-40B4-BE49-F238E27FC236}">
                <a16:creationId xmlns:a16="http://schemas.microsoft.com/office/drawing/2014/main" id="{12D70A35-D62D-B9AC-004F-0B06D8E051E5}"/>
              </a:ext>
            </a:extLst>
          </p:cNvPr>
          <p:cNvSpPr txBox="1"/>
          <p:nvPr/>
        </p:nvSpPr>
        <p:spPr>
          <a:xfrm>
            <a:off x="9481351" y="3690266"/>
            <a:ext cx="2059620" cy="1754326"/>
          </a:xfrm>
          <a:prstGeom prst="rect">
            <a:avLst/>
          </a:prstGeom>
          <a:noFill/>
        </p:spPr>
        <p:txBody>
          <a:bodyPr wrap="square" rtlCol="0">
            <a:spAutoFit/>
          </a:bodyPr>
          <a:lstStyle/>
          <a:p>
            <a:endParaRPr lang="en-CA" dirty="0"/>
          </a:p>
          <a:p>
            <a:r>
              <a:rPr lang="en-CA" dirty="0"/>
              <a:t>= Existing</a:t>
            </a:r>
          </a:p>
          <a:p>
            <a:endParaRPr lang="en-CA" dirty="0"/>
          </a:p>
          <a:p>
            <a:endParaRPr lang="en-CA" dirty="0"/>
          </a:p>
          <a:p>
            <a:r>
              <a:rPr lang="en-CA" dirty="0"/>
              <a:t>= New Development area</a:t>
            </a:r>
          </a:p>
        </p:txBody>
      </p:sp>
      <p:sp>
        <p:nvSpPr>
          <p:cNvPr id="9" name="Freeform: Shape 8">
            <a:extLst>
              <a:ext uri="{FF2B5EF4-FFF2-40B4-BE49-F238E27FC236}">
                <a16:creationId xmlns:a16="http://schemas.microsoft.com/office/drawing/2014/main" id="{71BA9F6C-07C9-5825-A4DA-BF3287F088D7}"/>
              </a:ext>
            </a:extLst>
          </p:cNvPr>
          <p:cNvSpPr/>
          <p:nvPr/>
        </p:nvSpPr>
        <p:spPr>
          <a:xfrm>
            <a:off x="4163627" y="4243526"/>
            <a:ext cx="2876365" cy="1766657"/>
          </a:xfrm>
          <a:custGeom>
            <a:avLst/>
            <a:gdLst>
              <a:gd name="connsiteX0" fmla="*/ 0 w 2876365"/>
              <a:gd name="connsiteY0" fmla="*/ 612559 h 1766657"/>
              <a:gd name="connsiteX1" fmla="*/ 594804 w 2876365"/>
              <a:gd name="connsiteY1" fmla="*/ 603682 h 1766657"/>
              <a:gd name="connsiteX2" fmla="*/ 594804 w 2876365"/>
              <a:gd name="connsiteY2" fmla="*/ 8878 h 1766657"/>
              <a:gd name="connsiteX3" fmla="*/ 1917577 w 2876365"/>
              <a:gd name="connsiteY3" fmla="*/ 0 h 1766657"/>
              <a:gd name="connsiteX4" fmla="*/ 1944210 w 2876365"/>
              <a:gd name="connsiteY4" fmla="*/ 612559 h 1766657"/>
              <a:gd name="connsiteX5" fmla="*/ 2867488 w 2876365"/>
              <a:gd name="connsiteY5" fmla="*/ 621437 h 1766657"/>
              <a:gd name="connsiteX6" fmla="*/ 2876365 w 2876365"/>
              <a:gd name="connsiteY6" fmla="*/ 1740024 h 1766657"/>
              <a:gd name="connsiteX7" fmla="*/ 26633 w 2876365"/>
              <a:gd name="connsiteY7" fmla="*/ 1766657 h 1766657"/>
              <a:gd name="connsiteX8" fmla="*/ 0 w 2876365"/>
              <a:gd name="connsiteY8" fmla="*/ 612559 h 1766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6365" h="1766657">
                <a:moveTo>
                  <a:pt x="0" y="612559"/>
                </a:moveTo>
                <a:lnTo>
                  <a:pt x="594804" y="603682"/>
                </a:lnTo>
                <a:lnTo>
                  <a:pt x="594804" y="8878"/>
                </a:lnTo>
                <a:lnTo>
                  <a:pt x="1917577" y="0"/>
                </a:lnTo>
                <a:lnTo>
                  <a:pt x="1944210" y="612559"/>
                </a:lnTo>
                <a:lnTo>
                  <a:pt x="2867488" y="621437"/>
                </a:lnTo>
                <a:lnTo>
                  <a:pt x="2876365" y="1740024"/>
                </a:lnTo>
                <a:lnTo>
                  <a:pt x="26633" y="1766657"/>
                </a:lnTo>
                <a:lnTo>
                  <a:pt x="0" y="612559"/>
                </a:lnTo>
                <a:close/>
              </a:path>
            </a:pathLst>
          </a:custGeom>
          <a:solidFill>
            <a:schemeClr val="accent6">
              <a:lumMod val="20000"/>
              <a:lumOff val="80000"/>
              <a:alpha val="41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Freeform: Shape 10">
            <a:extLst>
              <a:ext uri="{FF2B5EF4-FFF2-40B4-BE49-F238E27FC236}">
                <a16:creationId xmlns:a16="http://schemas.microsoft.com/office/drawing/2014/main" id="{88048A93-CE0B-F2BC-89B2-D247CA176D96}"/>
              </a:ext>
            </a:extLst>
          </p:cNvPr>
          <p:cNvSpPr/>
          <p:nvPr/>
        </p:nvSpPr>
        <p:spPr>
          <a:xfrm>
            <a:off x="8333186" y="3690266"/>
            <a:ext cx="1004656" cy="806389"/>
          </a:xfrm>
          <a:custGeom>
            <a:avLst/>
            <a:gdLst>
              <a:gd name="connsiteX0" fmla="*/ 0 w 2876365"/>
              <a:gd name="connsiteY0" fmla="*/ 612559 h 1766657"/>
              <a:gd name="connsiteX1" fmla="*/ 594804 w 2876365"/>
              <a:gd name="connsiteY1" fmla="*/ 603682 h 1766657"/>
              <a:gd name="connsiteX2" fmla="*/ 594804 w 2876365"/>
              <a:gd name="connsiteY2" fmla="*/ 8878 h 1766657"/>
              <a:gd name="connsiteX3" fmla="*/ 1917577 w 2876365"/>
              <a:gd name="connsiteY3" fmla="*/ 0 h 1766657"/>
              <a:gd name="connsiteX4" fmla="*/ 1944210 w 2876365"/>
              <a:gd name="connsiteY4" fmla="*/ 612559 h 1766657"/>
              <a:gd name="connsiteX5" fmla="*/ 2867488 w 2876365"/>
              <a:gd name="connsiteY5" fmla="*/ 621437 h 1766657"/>
              <a:gd name="connsiteX6" fmla="*/ 2876365 w 2876365"/>
              <a:gd name="connsiteY6" fmla="*/ 1740024 h 1766657"/>
              <a:gd name="connsiteX7" fmla="*/ 26633 w 2876365"/>
              <a:gd name="connsiteY7" fmla="*/ 1766657 h 1766657"/>
              <a:gd name="connsiteX8" fmla="*/ 0 w 2876365"/>
              <a:gd name="connsiteY8" fmla="*/ 612559 h 1766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6365" h="1766657">
                <a:moveTo>
                  <a:pt x="0" y="612559"/>
                </a:moveTo>
                <a:lnTo>
                  <a:pt x="594804" y="603682"/>
                </a:lnTo>
                <a:lnTo>
                  <a:pt x="594804" y="8878"/>
                </a:lnTo>
                <a:lnTo>
                  <a:pt x="1917577" y="0"/>
                </a:lnTo>
                <a:lnTo>
                  <a:pt x="1944210" y="612559"/>
                </a:lnTo>
                <a:lnTo>
                  <a:pt x="2867488" y="621437"/>
                </a:lnTo>
                <a:lnTo>
                  <a:pt x="2876365" y="1740024"/>
                </a:lnTo>
                <a:lnTo>
                  <a:pt x="26633" y="1766657"/>
                </a:lnTo>
                <a:lnTo>
                  <a:pt x="0" y="612559"/>
                </a:lnTo>
                <a:close/>
              </a:path>
            </a:pathLst>
          </a:custGeom>
          <a:solidFill>
            <a:schemeClr val="accent6">
              <a:lumMod val="20000"/>
              <a:lumOff val="80000"/>
              <a:alpha val="41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186175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CC0E2A-6A8C-37AC-2C6D-5662F07F5A6F}"/>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8">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51EBEB-2660-304C-1E49-30EBEE5D12E1}"/>
              </a:ext>
            </a:extLst>
          </p:cNvPr>
          <p:cNvSpPr>
            <a:spLocks noGrp="1"/>
          </p:cNvSpPr>
          <p:nvPr>
            <p:ph type="title"/>
          </p:nvPr>
        </p:nvSpPr>
        <p:spPr>
          <a:xfrm>
            <a:off x="1043631" y="809898"/>
            <a:ext cx="10173010" cy="1554480"/>
          </a:xfrm>
        </p:spPr>
        <p:txBody>
          <a:bodyPr anchor="ctr">
            <a:normAutofit/>
          </a:bodyPr>
          <a:lstStyle/>
          <a:p>
            <a:r>
              <a:rPr lang="en-US" sz="4800"/>
              <a:t>LUD Assessment &amp; Population</a:t>
            </a:r>
            <a:endParaRPr lang="en-CA" sz="4800"/>
          </a:p>
        </p:txBody>
      </p:sp>
      <p:cxnSp>
        <p:nvCxnSpPr>
          <p:cNvPr id="25" name="Straight Connector 24">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12" name="Content Placeholder 2">
            <a:extLst>
              <a:ext uri="{FF2B5EF4-FFF2-40B4-BE49-F238E27FC236}">
                <a16:creationId xmlns:a16="http://schemas.microsoft.com/office/drawing/2014/main" id="{A2775CA6-5846-248F-CFF4-0457E1487642}"/>
              </a:ext>
            </a:extLst>
          </p:cNvPr>
          <p:cNvGraphicFramePr>
            <a:graphicFrameLocks noGrp="1"/>
          </p:cNvGraphicFramePr>
          <p:nvPr>
            <p:ph idx="1"/>
            <p:extLst>
              <p:ext uri="{D42A27DB-BD31-4B8C-83A1-F6EECF244321}">
                <p14:modId xmlns:p14="http://schemas.microsoft.com/office/powerpoint/2010/main" val="3857182960"/>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4735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80D1A-0B4B-3639-2589-28252F95B534}"/>
              </a:ext>
            </a:extLst>
          </p:cNvPr>
          <p:cNvSpPr>
            <a:spLocks noGrp="1"/>
          </p:cNvSpPr>
          <p:nvPr>
            <p:ph type="title"/>
          </p:nvPr>
        </p:nvSpPr>
        <p:spPr/>
        <p:txBody>
          <a:bodyPr>
            <a:normAutofit/>
          </a:bodyPr>
          <a:lstStyle/>
          <a:p>
            <a:pPr algn="ctr"/>
            <a:r>
              <a:rPr lang="en-US" sz="3200" dirty="0"/>
              <a:t>L.U.D. of Miami Assessment and Mill Rate History</a:t>
            </a:r>
            <a:endParaRPr lang="en-CA" sz="3200" dirty="0"/>
          </a:p>
        </p:txBody>
      </p:sp>
      <p:graphicFrame>
        <p:nvGraphicFramePr>
          <p:cNvPr id="7" name="Table 7">
            <a:extLst>
              <a:ext uri="{FF2B5EF4-FFF2-40B4-BE49-F238E27FC236}">
                <a16:creationId xmlns:a16="http://schemas.microsoft.com/office/drawing/2014/main" id="{3DA95A64-6FAA-B97D-42E2-75A329F975A6}"/>
              </a:ext>
            </a:extLst>
          </p:cNvPr>
          <p:cNvGraphicFramePr>
            <a:graphicFrameLocks noGrp="1"/>
          </p:cNvGraphicFramePr>
          <p:nvPr>
            <p:ph idx="1"/>
            <p:extLst>
              <p:ext uri="{D42A27DB-BD31-4B8C-83A1-F6EECF244321}">
                <p14:modId xmlns:p14="http://schemas.microsoft.com/office/powerpoint/2010/main" val="2113188274"/>
              </p:ext>
            </p:extLst>
          </p:nvPr>
        </p:nvGraphicFramePr>
        <p:xfrm>
          <a:off x="838201" y="1825624"/>
          <a:ext cx="5471159" cy="3657600"/>
        </p:xfrm>
        <a:graphic>
          <a:graphicData uri="http://schemas.openxmlformats.org/drawingml/2006/table">
            <a:tbl>
              <a:tblPr firstRow="1" bandRow="1">
                <a:tableStyleId>{5C22544A-7EE6-4342-B048-85BDC9FD1C3A}</a:tableStyleId>
              </a:tblPr>
              <a:tblGrid>
                <a:gridCol w="1395765">
                  <a:extLst>
                    <a:ext uri="{9D8B030D-6E8A-4147-A177-3AD203B41FA5}">
                      <a16:colId xmlns:a16="http://schemas.microsoft.com/office/drawing/2014/main" val="2091484150"/>
                    </a:ext>
                  </a:extLst>
                </a:gridCol>
                <a:gridCol w="2251674">
                  <a:extLst>
                    <a:ext uri="{9D8B030D-6E8A-4147-A177-3AD203B41FA5}">
                      <a16:colId xmlns:a16="http://schemas.microsoft.com/office/drawing/2014/main" val="1193678623"/>
                    </a:ext>
                  </a:extLst>
                </a:gridCol>
                <a:gridCol w="1823720">
                  <a:extLst>
                    <a:ext uri="{9D8B030D-6E8A-4147-A177-3AD203B41FA5}">
                      <a16:colId xmlns:a16="http://schemas.microsoft.com/office/drawing/2014/main" val="2170611612"/>
                    </a:ext>
                  </a:extLst>
                </a:gridCol>
              </a:tblGrid>
              <a:tr h="359299">
                <a:tc>
                  <a:txBody>
                    <a:bodyPr/>
                    <a:lstStyle/>
                    <a:p>
                      <a:r>
                        <a:rPr lang="en-US" dirty="0"/>
                        <a:t>Year</a:t>
                      </a:r>
                      <a:endParaRPr lang="en-CA" dirty="0"/>
                    </a:p>
                  </a:txBody>
                  <a:tcPr/>
                </a:tc>
                <a:tc>
                  <a:txBody>
                    <a:bodyPr/>
                    <a:lstStyle/>
                    <a:p>
                      <a:r>
                        <a:rPr lang="en-US" dirty="0"/>
                        <a:t>Assessment</a:t>
                      </a:r>
                      <a:endParaRPr lang="en-CA" dirty="0"/>
                    </a:p>
                  </a:txBody>
                  <a:tcPr/>
                </a:tc>
                <a:tc>
                  <a:txBody>
                    <a:bodyPr/>
                    <a:lstStyle/>
                    <a:p>
                      <a:r>
                        <a:rPr lang="en-US" dirty="0"/>
                        <a:t>Mill Rate</a:t>
                      </a:r>
                      <a:endParaRPr lang="en-CA" dirty="0"/>
                    </a:p>
                  </a:txBody>
                  <a:tcPr/>
                </a:tc>
                <a:extLst>
                  <a:ext uri="{0D108BD9-81ED-4DB2-BD59-A6C34878D82A}">
                    <a16:rowId xmlns:a16="http://schemas.microsoft.com/office/drawing/2014/main" val="2237656344"/>
                  </a:ext>
                </a:extLst>
              </a:tr>
              <a:tr h="359299">
                <a:tc>
                  <a:txBody>
                    <a:bodyPr/>
                    <a:lstStyle/>
                    <a:p>
                      <a:r>
                        <a:rPr lang="en-US" dirty="0"/>
                        <a:t>2018</a:t>
                      </a:r>
                      <a:endParaRPr lang="en-CA" dirty="0"/>
                    </a:p>
                  </a:txBody>
                  <a:tcPr/>
                </a:tc>
                <a:tc>
                  <a:txBody>
                    <a:bodyPr/>
                    <a:lstStyle/>
                    <a:p>
                      <a:r>
                        <a:rPr lang="en-US" dirty="0"/>
                        <a:t>  9,679,700</a:t>
                      </a:r>
                      <a:endParaRPr lang="en-CA" dirty="0"/>
                    </a:p>
                  </a:txBody>
                  <a:tcPr/>
                </a:tc>
                <a:tc>
                  <a:txBody>
                    <a:bodyPr/>
                    <a:lstStyle/>
                    <a:p>
                      <a:r>
                        <a:rPr lang="en-US" dirty="0"/>
                        <a:t>7.170</a:t>
                      </a:r>
                      <a:endParaRPr lang="en-CA" dirty="0"/>
                    </a:p>
                  </a:txBody>
                  <a:tcPr/>
                </a:tc>
                <a:extLst>
                  <a:ext uri="{0D108BD9-81ED-4DB2-BD59-A6C34878D82A}">
                    <a16:rowId xmlns:a16="http://schemas.microsoft.com/office/drawing/2014/main" val="3388113554"/>
                  </a:ext>
                </a:extLst>
              </a:tr>
              <a:tr h="359299">
                <a:tc>
                  <a:txBody>
                    <a:bodyPr/>
                    <a:lstStyle/>
                    <a:p>
                      <a:r>
                        <a:rPr lang="en-US" dirty="0"/>
                        <a:t>2019</a:t>
                      </a:r>
                      <a:endParaRPr lang="en-CA" dirty="0"/>
                    </a:p>
                  </a:txBody>
                  <a:tcPr/>
                </a:tc>
                <a:tc>
                  <a:txBody>
                    <a:bodyPr/>
                    <a:lstStyle/>
                    <a:p>
                      <a:r>
                        <a:rPr lang="en-US" dirty="0"/>
                        <a:t>10,109,450</a:t>
                      </a:r>
                      <a:endParaRPr lang="en-CA" dirty="0"/>
                    </a:p>
                  </a:txBody>
                  <a:tcPr/>
                </a:tc>
                <a:tc>
                  <a:txBody>
                    <a:bodyPr/>
                    <a:lstStyle/>
                    <a:p>
                      <a:r>
                        <a:rPr lang="en-US" dirty="0"/>
                        <a:t>7.170</a:t>
                      </a:r>
                      <a:endParaRPr lang="en-CA" dirty="0"/>
                    </a:p>
                  </a:txBody>
                  <a:tcPr/>
                </a:tc>
                <a:extLst>
                  <a:ext uri="{0D108BD9-81ED-4DB2-BD59-A6C34878D82A}">
                    <a16:rowId xmlns:a16="http://schemas.microsoft.com/office/drawing/2014/main" val="689289832"/>
                  </a:ext>
                </a:extLst>
              </a:tr>
              <a:tr h="359299">
                <a:tc>
                  <a:txBody>
                    <a:bodyPr/>
                    <a:lstStyle/>
                    <a:p>
                      <a:r>
                        <a:rPr lang="en-US" dirty="0"/>
                        <a:t>2020</a:t>
                      </a:r>
                      <a:endParaRPr lang="en-CA" dirty="0"/>
                    </a:p>
                  </a:txBody>
                  <a:tcPr/>
                </a:tc>
                <a:tc>
                  <a:txBody>
                    <a:bodyPr/>
                    <a:lstStyle/>
                    <a:p>
                      <a:r>
                        <a:rPr lang="en-US" dirty="0"/>
                        <a:t>11,835,420</a:t>
                      </a:r>
                      <a:endParaRPr lang="en-CA" dirty="0"/>
                    </a:p>
                  </a:txBody>
                  <a:tcPr/>
                </a:tc>
                <a:tc>
                  <a:txBody>
                    <a:bodyPr/>
                    <a:lstStyle/>
                    <a:p>
                      <a:r>
                        <a:rPr lang="en-US" dirty="0"/>
                        <a:t>7.470</a:t>
                      </a:r>
                      <a:endParaRPr lang="en-CA" dirty="0"/>
                    </a:p>
                  </a:txBody>
                  <a:tcPr/>
                </a:tc>
                <a:extLst>
                  <a:ext uri="{0D108BD9-81ED-4DB2-BD59-A6C34878D82A}">
                    <a16:rowId xmlns:a16="http://schemas.microsoft.com/office/drawing/2014/main" val="594023153"/>
                  </a:ext>
                </a:extLst>
              </a:tr>
              <a:tr h="359299">
                <a:tc>
                  <a:txBody>
                    <a:bodyPr/>
                    <a:lstStyle/>
                    <a:p>
                      <a:r>
                        <a:rPr lang="en-US" dirty="0"/>
                        <a:t>2021</a:t>
                      </a:r>
                      <a:endParaRPr lang="en-CA" dirty="0"/>
                    </a:p>
                  </a:txBody>
                  <a:tcPr/>
                </a:tc>
                <a:tc>
                  <a:txBody>
                    <a:bodyPr/>
                    <a:lstStyle/>
                    <a:p>
                      <a:r>
                        <a:rPr lang="en-US" dirty="0"/>
                        <a:t>11,930,970</a:t>
                      </a:r>
                      <a:endParaRPr lang="en-CA" dirty="0"/>
                    </a:p>
                  </a:txBody>
                  <a:tcPr/>
                </a:tc>
                <a:tc>
                  <a:txBody>
                    <a:bodyPr/>
                    <a:lstStyle/>
                    <a:p>
                      <a:r>
                        <a:rPr lang="en-US" dirty="0"/>
                        <a:t>7.470</a:t>
                      </a:r>
                      <a:endParaRPr lang="en-CA" dirty="0"/>
                    </a:p>
                  </a:txBody>
                  <a:tcPr/>
                </a:tc>
                <a:extLst>
                  <a:ext uri="{0D108BD9-81ED-4DB2-BD59-A6C34878D82A}">
                    <a16:rowId xmlns:a16="http://schemas.microsoft.com/office/drawing/2014/main" val="737586931"/>
                  </a:ext>
                </a:extLst>
              </a:tr>
              <a:tr h="359299">
                <a:tc>
                  <a:txBody>
                    <a:bodyPr/>
                    <a:lstStyle/>
                    <a:p>
                      <a:r>
                        <a:rPr lang="en-US" dirty="0"/>
                        <a:t>2022</a:t>
                      </a:r>
                      <a:endParaRPr lang="en-CA" dirty="0"/>
                    </a:p>
                  </a:txBody>
                  <a:tcPr/>
                </a:tc>
                <a:tc>
                  <a:txBody>
                    <a:bodyPr/>
                    <a:lstStyle/>
                    <a:p>
                      <a:r>
                        <a:rPr lang="en-US" dirty="0"/>
                        <a:t>12,201,210</a:t>
                      </a:r>
                      <a:endParaRPr lang="en-CA" dirty="0"/>
                    </a:p>
                  </a:txBody>
                  <a:tcPr/>
                </a:tc>
                <a:tc>
                  <a:txBody>
                    <a:bodyPr/>
                    <a:lstStyle/>
                    <a:p>
                      <a:r>
                        <a:rPr lang="en-US" dirty="0"/>
                        <a:t>7.694</a:t>
                      </a:r>
                      <a:endParaRPr lang="en-CA" dirty="0"/>
                    </a:p>
                  </a:txBody>
                  <a:tcPr/>
                </a:tc>
                <a:extLst>
                  <a:ext uri="{0D108BD9-81ED-4DB2-BD59-A6C34878D82A}">
                    <a16:rowId xmlns:a16="http://schemas.microsoft.com/office/drawing/2014/main" val="326757474"/>
                  </a:ext>
                </a:extLst>
              </a:tr>
              <a:tr h="359299">
                <a:tc>
                  <a:txBody>
                    <a:bodyPr/>
                    <a:lstStyle/>
                    <a:p>
                      <a:r>
                        <a:rPr lang="en-US" dirty="0"/>
                        <a:t>2023</a:t>
                      </a:r>
                      <a:endParaRPr lang="en-CA" dirty="0"/>
                    </a:p>
                  </a:txBody>
                  <a:tcPr/>
                </a:tc>
                <a:tc>
                  <a:txBody>
                    <a:bodyPr/>
                    <a:lstStyle/>
                    <a:p>
                      <a:r>
                        <a:rPr lang="en-US" dirty="0"/>
                        <a:t>13,992,650</a:t>
                      </a:r>
                      <a:endParaRPr lang="en-CA" dirty="0"/>
                    </a:p>
                  </a:txBody>
                  <a:tcPr/>
                </a:tc>
                <a:tc>
                  <a:txBody>
                    <a:bodyPr/>
                    <a:lstStyle/>
                    <a:p>
                      <a:r>
                        <a:rPr lang="en-US" dirty="0"/>
                        <a:t>7.380</a:t>
                      </a:r>
                      <a:endParaRPr lang="en-CA" dirty="0"/>
                    </a:p>
                  </a:txBody>
                  <a:tcPr/>
                </a:tc>
                <a:extLst>
                  <a:ext uri="{0D108BD9-81ED-4DB2-BD59-A6C34878D82A}">
                    <a16:rowId xmlns:a16="http://schemas.microsoft.com/office/drawing/2014/main" val="2805656175"/>
                  </a:ext>
                </a:extLst>
              </a:tr>
              <a:tr h="359299">
                <a:tc>
                  <a:txBody>
                    <a:bodyPr/>
                    <a:lstStyle/>
                    <a:p>
                      <a:r>
                        <a:rPr lang="en-CA" dirty="0"/>
                        <a:t>2024</a:t>
                      </a:r>
                    </a:p>
                  </a:txBody>
                  <a:tcPr/>
                </a:tc>
                <a:tc>
                  <a:txBody>
                    <a:bodyPr/>
                    <a:lstStyle/>
                    <a:p>
                      <a:r>
                        <a:rPr lang="en-CA" dirty="0"/>
                        <a:t>14,085,530</a:t>
                      </a:r>
                    </a:p>
                  </a:txBody>
                  <a:tcPr/>
                </a:tc>
                <a:tc>
                  <a:txBody>
                    <a:bodyPr/>
                    <a:lstStyle/>
                    <a:p>
                      <a:r>
                        <a:rPr lang="en-CA" dirty="0"/>
                        <a:t>7.519</a:t>
                      </a:r>
                    </a:p>
                  </a:txBody>
                  <a:tcPr/>
                </a:tc>
                <a:extLst>
                  <a:ext uri="{0D108BD9-81ED-4DB2-BD59-A6C34878D82A}">
                    <a16:rowId xmlns:a16="http://schemas.microsoft.com/office/drawing/2014/main" val="3079841938"/>
                  </a:ext>
                </a:extLst>
              </a:tr>
              <a:tr h="359299">
                <a:tc>
                  <a:txBody>
                    <a:bodyPr/>
                    <a:lstStyle/>
                    <a:p>
                      <a:r>
                        <a:rPr lang="en-US" dirty="0"/>
                        <a:t>2025</a:t>
                      </a:r>
                      <a:endParaRPr lang="en-CA" dirty="0"/>
                    </a:p>
                  </a:txBody>
                  <a:tcPr/>
                </a:tc>
                <a:tc>
                  <a:txBody>
                    <a:bodyPr/>
                    <a:lstStyle/>
                    <a:p>
                      <a:r>
                        <a:rPr lang="en-CA" dirty="0"/>
                        <a:t>17,206,780</a:t>
                      </a:r>
                    </a:p>
                  </a:txBody>
                  <a:tcPr/>
                </a:tc>
                <a:tc>
                  <a:txBody>
                    <a:bodyPr/>
                    <a:lstStyle/>
                    <a:p>
                      <a:r>
                        <a:rPr lang="en-US" dirty="0"/>
                        <a:t>6</a:t>
                      </a:r>
                      <a:r>
                        <a:rPr lang="en-CA" dirty="0"/>
                        <a:t>.445</a:t>
                      </a:r>
                    </a:p>
                  </a:txBody>
                  <a:tcPr/>
                </a:tc>
                <a:extLst>
                  <a:ext uri="{0D108BD9-81ED-4DB2-BD59-A6C34878D82A}">
                    <a16:rowId xmlns:a16="http://schemas.microsoft.com/office/drawing/2014/main" val="3021285495"/>
                  </a:ext>
                </a:extLst>
              </a:tr>
              <a:tr h="359299">
                <a:tc>
                  <a:txBody>
                    <a:bodyPr/>
                    <a:lstStyle/>
                    <a:p>
                      <a:r>
                        <a:rPr lang="en-US" dirty="0"/>
                        <a:t>2026</a:t>
                      </a:r>
                      <a:endParaRPr lang="en-CA" dirty="0"/>
                    </a:p>
                  </a:txBody>
                  <a:tcPr/>
                </a:tc>
                <a:tc>
                  <a:txBody>
                    <a:bodyPr/>
                    <a:lstStyle/>
                    <a:p>
                      <a:r>
                        <a:rPr lang="en-US" dirty="0"/>
                        <a:t>17,200,840</a:t>
                      </a:r>
                      <a:endParaRPr lang="en-CA" dirty="0"/>
                    </a:p>
                  </a:txBody>
                  <a:tcPr/>
                </a:tc>
                <a:tc>
                  <a:txBody>
                    <a:bodyPr/>
                    <a:lstStyle/>
                    <a:p>
                      <a:r>
                        <a:rPr lang="en-US" dirty="0"/>
                        <a:t>7.430</a:t>
                      </a:r>
                      <a:endParaRPr lang="en-CA" dirty="0"/>
                    </a:p>
                  </a:txBody>
                  <a:tcPr/>
                </a:tc>
                <a:extLst>
                  <a:ext uri="{0D108BD9-81ED-4DB2-BD59-A6C34878D82A}">
                    <a16:rowId xmlns:a16="http://schemas.microsoft.com/office/drawing/2014/main" val="702381460"/>
                  </a:ext>
                </a:extLst>
              </a:tr>
            </a:tbl>
          </a:graphicData>
        </a:graphic>
      </p:graphicFrame>
      <p:sp>
        <p:nvSpPr>
          <p:cNvPr id="6" name="TextBox 5">
            <a:extLst>
              <a:ext uri="{FF2B5EF4-FFF2-40B4-BE49-F238E27FC236}">
                <a16:creationId xmlns:a16="http://schemas.microsoft.com/office/drawing/2014/main" id="{D94E816C-930D-A72D-A635-29F42B5FBC39}"/>
              </a:ext>
            </a:extLst>
          </p:cNvPr>
          <p:cNvSpPr txBox="1"/>
          <p:nvPr/>
        </p:nvSpPr>
        <p:spPr>
          <a:xfrm>
            <a:off x="6986016" y="1996002"/>
            <a:ext cx="4709160" cy="2308324"/>
          </a:xfrm>
          <a:prstGeom prst="rect">
            <a:avLst/>
          </a:prstGeom>
          <a:noFill/>
        </p:spPr>
        <p:txBody>
          <a:bodyPr wrap="square" rtlCol="0">
            <a:spAutoFit/>
          </a:bodyPr>
          <a:lstStyle/>
          <a:p>
            <a:pPr algn="ctr"/>
            <a:r>
              <a:rPr lang="en-US" u="sng" dirty="0"/>
              <a:t>What does this mean to my taxes?</a:t>
            </a:r>
          </a:p>
          <a:p>
            <a:endParaRPr lang="en-US" dirty="0"/>
          </a:p>
          <a:p>
            <a:r>
              <a:rPr lang="en-US" dirty="0"/>
              <a:t>In 2025 per $100,000 portioned assessment on residential would be $644.50</a:t>
            </a:r>
          </a:p>
          <a:p>
            <a:endParaRPr lang="en-US" dirty="0"/>
          </a:p>
          <a:p>
            <a:r>
              <a:rPr lang="en-US" dirty="0"/>
              <a:t>In 2026 per $100,000 portioned assessment on residential would be $743.50</a:t>
            </a:r>
          </a:p>
          <a:p>
            <a:endParaRPr lang="en-US" dirty="0"/>
          </a:p>
        </p:txBody>
      </p:sp>
    </p:spTree>
    <p:extLst>
      <p:ext uri="{BB962C8B-B14F-4D97-AF65-F5344CB8AC3E}">
        <p14:creationId xmlns:p14="http://schemas.microsoft.com/office/powerpoint/2010/main" val="1911639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1BAE312-2405-EACA-6771-D6636F74A60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881072E-DA57-4B3C-A1BC-75FDB2706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AA4E1D-DD28-A9AF-D95D-6F6B0C5F7A93}"/>
              </a:ext>
            </a:extLst>
          </p:cNvPr>
          <p:cNvSpPr>
            <a:spLocks noGrp="1"/>
          </p:cNvSpPr>
          <p:nvPr>
            <p:ph type="title"/>
          </p:nvPr>
        </p:nvSpPr>
        <p:spPr>
          <a:xfrm>
            <a:off x="838200" y="365125"/>
            <a:ext cx="10515600" cy="1325563"/>
          </a:xfrm>
        </p:spPr>
        <p:txBody>
          <a:bodyPr>
            <a:normAutofit/>
          </a:bodyPr>
          <a:lstStyle/>
          <a:p>
            <a:r>
              <a:rPr lang="en-US" sz="5400" dirty="0"/>
              <a:t>Purpose &amp; Ask</a:t>
            </a:r>
            <a:endParaRPr lang="en-CA" sz="5400" dirty="0"/>
          </a:p>
        </p:txBody>
      </p:sp>
      <p:sp>
        <p:nvSpPr>
          <p:cNvPr id="10" name="sketch line">
            <a:extLst>
              <a:ext uri="{FF2B5EF4-FFF2-40B4-BE49-F238E27FC236}">
                <a16:creationId xmlns:a16="http://schemas.microsoft.com/office/drawing/2014/main" id="{0C041F63-66CB-73AC-D268-75CC99EC2B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72B33C7-87A0-06D2-F799-2C0131E75E9F}"/>
              </a:ext>
            </a:extLst>
          </p:cNvPr>
          <p:cNvSpPr>
            <a:spLocks noGrp="1"/>
          </p:cNvSpPr>
          <p:nvPr>
            <p:ph idx="1"/>
          </p:nvPr>
        </p:nvSpPr>
        <p:spPr>
          <a:xfrm>
            <a:off x="838200" y="1929384"/>
            <a:ext cx="4161817" cy="3214667"/>
          </a:xfrm>
        </p:spPr>
        <p:txBody>
          <a:bodyPr>
            <a:normAutofit/>
          </a:bodyPr>
          <a:lstStyle/>
          <a:p>
            <a:pPr marL="0" indent="0">
              <a:buNone/>
            </a:pPr>
            <a:r>
              <a:rPr lang="en-CA" sz="2200" dirty="0"/>
              <a:t>Purpose:</a:t>
            </a:r>
          </a:p>
          <a:p>
            <a:pPr marL="0" indent="0">
              <a:buNone/>
            </a:pPr>
            <a:endParaRPr lang="en-CA" sz="2200" dirty="0"/>
          </a:p>
          <a:p>
            <a:r>
              <a:rPr lang="en-CA" sz="1600" dirty="0"/>
              <a:t>To detail the type, level and cost of municipal services to be provided within the LUD of Miami</a:t>
            </a:r>
          </a:p>
          <a:p>
            <a:pPr marL="0" indent="0">
              <a:buNone/>
            </a:pPr>
            <a:endParaRPr lang="en-CA" sz="1600" dirty="0"/>
          </a:p>
          <a:p>
            <a:r>
              <a:rPr lang="en-CA" sz="1600" dirty="0"/>
              <a:t>Provide an overview of the 2026 Service Plan which forms part of the RM of Thompson’s Financial Plan</a:t>
            </a:r>
            <a:endParaRPr lang="en-US" sz="1600" dirty="0"/>
          </a:p>
          <a:p>
            <a:pPr marL="0" indent="0">
              <a:buNone/>
            </a:pPr>
            <a:endParaRPr lang="en-CA" sz="1600" dirty="0"/>
          </a:p>
          <a:p>
            <a:pPr marL="0" indent="0">
              <a:buNone/>
            </a:pPr>
            <a:endParaRPr lang="en-CA" sz="2200" dirty="0"/>
          </a:p>
        </p:txBody>
      </p:sp>
      <p:sp>
        <p:nvSpPr>
          <p:cNvPr id="5" name="TextBox 4">
            <a:extLst>
              <a:ext uri="{FF2B5EF4-FFF2-40B4-BE49-F238E27FC236}">
                <a16:creationId xmlns:a16="http://schemas.microsoft.com/office/drawing/2014/main" id="{EAF6A6A0-B2F3-2D15-79EA-D8A911910A4B}"/>
              </a:ext>
            </a:extLst>
          </p:cNvPr>
          <p:cNvSpPr txBox="1"/>
          <p:nvPr/>
        </p:nvSpPr>
        <p:spPr>
          <a:xfrm>
            <a:off x="6747193" y="1929384"/>
            <a:ext cx="4877360" cy="1600438"/>
          </a:xfrm>
          <a:prstGeom prst="rect">
            <a:avLst/>
          </a:prstGeom>
          <a:noFill/>
        </p:spPr>
        <p:txBody>
          <a:bodyPr wrap="square" rtlCol="0">
            <a:spAutoFit/>
          </a:bodyPr>
          <a:lstStyle/>
          <a:p>
            <a:r>
              <a:rPr lang="en-CA" sz="2200" dirty="0"/>
              <a:t>Ask:</a:t>
            </a:r>
          </a:p>
          <a:p>
            <a:endParaRPr lang="en-CA" sz="2200" dirty="0"/>
          </a:p>
          <a:p>
            <a:r>
              <a:rPr lang="en-CA" dirty="0"/>
              <a:t>Review and approve the LUD of Miami Service Plan as part of the RM of Thompson 2026 Budget</a:t>
            </a:r>
          </a:p>
          <a:p>
            <a:endParaRPr lang="en-CA" dirty="0"/>
          </a:p>
        </p:txBody>
      </p:sp>
    </p:spTree>
    <p:extLst>
      <p:ext uri="{BB962C8B-B14F-4D97-AF65-F5344CB8AC3E}">
        <p14:creationId xmlns:p14="http://schemas.microsoft.com/office/powerpoint/2010/main" val="474526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54C9667-C9F5-5AA5-16D7-FA555858EC84}"/>
            </a:ext>
          </a:extLst>
        </p:cNvPr>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749380-2908-6502-A8DA-85A72D74DA4C}"/>
              </a:ext>
            </a:extLst>
          </p:cNvPr>
          <p:cNvSpPr>
            <a:spLocks noGrp="1"/>
          </p:cNvSpPr>
          <p:nvPr>
            <p:ph type="title"/>
          </p:nvPr>
        </p:nvSpPr>
        <p:spPr>
          <a:xfrm>
            <a:off x="645064" y="525982"/>
            <a:ext cx="4282983" cy="1200361"/>
          </a:xfrm>
        </p:spPr>
        <p:txBody>
          <a:bodyPr anchor="b">
            <a:normAutofit/>
          </a:bodyPr>
          <a:lstStyle/>
          <a:p>
            <a:r>
              <a:rPr lang="en-US" sz="3600" dirty="0"/>
              <a:t>2026 Service Plan Highlights</a:t>
            </a:r>
            <a:endParaRPr lang="en-CA" sz="3600" dirty="0"/>
          </a:p>
        </p:txBody>
      </p:sp>
      <p:sp>
        <p:nvSpPr>
          <p:cNvPr id="31" name="Rectangle 3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940CEBD8-8F39-26F0-7D24-6A8F628F7EFE}"/>
              </a:ext>
            </a:extLst>
          </p:cNvPr>
          <p:cNvSpPr>
            <a:spLocks noGrp="1"/>
          </p:cNvSpPr>
          <p:nvPr>
            <p:ph idx="1"/>
          </p:nvPr>
        </p:nvSpPr>
        <p:spPr>
          <a:xfrm>
            <a:off x="358509" y="2031101"/>
            <a:ext cx="5219331" cy="3511943"/>
          </a:xfrm>
        </p:spPr>
        <p:txBody>
          <a:bodyPr anchor="ctr">
            <a:normAutofit fontScale="92500" lnSpcReduction="20000"/>
          </a:bodyPr>
          <a:lstStyle/>
          <a:p>
            <a:pPr marL="0" indent="0">
              <a:buNone/>
            </a:pPr>
            <a:endParaRPr lang="en-CA" sz="1700" dirty="0"/>
          </a:p>
          <a:p>
            <a:pPr marL="0" indent="0">
              <a:buNone/>
            </a:pPr>
            <a:r>
              <a:rPr lang="en-CA" sz="1700" dirty="0"/>
              <a:t>Mill Rate:								7.430 </a:t>
            </a:r>
            <a:r>
              <a:rPr lang="en-CA" sz="1050" dirty="0"/>
              <a:t>(15.28% increase)</a:t>
            </a:r>
          </a:p>
          <a:p>
            <a:pPr marL="0" indent="0">
              <a:buNone/>
            </a:pPr>
            <a:r>
              <a:rPr lang="en-CA" sz="1700" dirty="0"/>
              <a:t>Revenue Required from Taxation:					                 $127,800.00</a:t>
            </a:r>
          </a:p>
          <a:p>
            <a:pPr marL="0" indent="0">
              <a:buNone/>
            </a:pPr>
            <a:r>
              <a:rPr lang="en-CA" sz="1700" dirty="0"/>
              <a:t>Transfers to Capital:							$50,000.00 </a:t>
            </a:r>
            <a:r>
              <a:rPr lang="en-CA" sz="1100" dirty="0"/>
              <a:t>(</a:t>
            </a:r>
            <a:r>
              <a:rPr lang="en-CA" sz="1050" dirty="0"/>
              <a:t>lagoon, street)</a:t>
            </a:r>
            <a:endParaRPr lang="en-CA" sz="1100" dirty="0"/>
          </a:p>
          <a:p>
            <a:pPr marL="0" indent="0">
              <a:buNone/>
            </a:pPr>
            <a:r>
              <a:rPr lang="en-CA" sz="1700" dirty="0"/>
              <a:t>Transfers to Reserve: </a:t>
            </a:r>
          </a:p>
          <a:p>
            <a:pPr marL="0" indent="0">
              <a:buNone/>
            </a:pPr>
            <a:r>
              <a:rPr lang="en-CA" sz="1700" dirty="0"/>
              <a:t>			$10,000.00</a:t>
            </a:r>
          </a:p>
          <a:p>
            <a:pPr marL="0" indent="0">
              <a:buNone/>
            </a:pPr>
            <a:r>
              <a:rPr lang="en-CA" sz="1700" dirty="0"/>
              <a:t>Operational Expenses:</a:t>
            </a:r>
          </a:p>
          <a:p>
            <a:pPr marL="0" indent="0">
              <a:buNone/>
            </a:pPr>
            <a:r>
              <a:rPr lang="en-CA" sz="1700" dirty="0"/>
              <a:t>		                 $181,100.00</a:t>
            </a:r>
          </a:p>
          <a:p>
            <a:pPr marL="0" indent="0">
              <a:buNone/>
            </a:pPr>
            <a:r>
              <a:rPr lang="en-CA" sz="1700" dirty="0"/>
              <a:t>Transfer from Reserve:	</a:t>
            </a:r>
          </a:p>
          <a:p>
            <a:pPr marL="0" indent="0">
              <a:buNone/>
            </a:pPr>
            <a:r>
              <a:rPr lang="en-CA" sz="1700" dirty="0"/>
              <a:t>			$50,000.00</a:t>
            </a:r>
          </a:p>
          <a:p>
            <a:pPr marL="0" indent="0">
              <a:buNone/>
            </a:pPr>
            <a:endParaRPr lang="en-CA" sz="1700" dirty="0"/>
          </a:p>
        </p:txBody>
      </p:sp>
      <p:sp>
        <p:nvSpPr>
          <p:cNvPr id="33" name="Rectangle 3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13" descr="Dollar">
            <a:extLst>
              <a:ext uri="{FF2B5EF4-FFF2-40B4-BE49-F238E27FC236}">
                <a16:creationId xmlns:a16="http://schemas.microsoft.com/office/drawing/2014/main" id="{66433094-0C97-E909-BE8F-8E304A2A2D3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139676" y="650494"/>
            <a:ext cx="5324142" cy="5324142"/>
          </a:xfrm>
          <a:prstGeom prst="rect">
            <a:avLst/>
          </a:prstGeom>
        </p:spPr>
      </p:pic>
    </p:spTree>
    <p:extLst>
      <p:ext uri="{BB962C8B-B14F-4D97-AF65-F5344CB8AC3E}">
        <p14:creationId xmlns:p14="http://schemas.microsoft.com/office/powerpoint/2010/main" val="988559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sz="4200" dirty="0"/>
              <a:t>2026 Operating Expenditures</a:t>
            </a:r>
            <a:br>
              <a:rPr lang="en-US" sz="4200" dirty="0"/>
            </a:br>
            <a:endParaRPr lang="en-CA" sz="42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929384"/>
            <a:ext cx="10515600" cy="4251960"/>
          </a:xfrm>
        </p:spPr>
        <p:txBody>
          <a:bodyPr>
            <a:normAutofit/>
          </a:bodyPr>
          <a:lstStyle/>
          <a:p>
            <a:r>
              <a:rPr lang="en-US" sz="2200" u="sng" dirty="0"/>
              <a:t>GENERAL GOVERNMENT SERVICES</a:t>
            </a:r>
          </a:p>
          <a:p>
            <a:pPr marL="0" indent="0">
              <a:buNone/>
            </a:pPr>
            <a:endParaRPr lang="en-US" sz="2200" dirty="0"/>
          </a:p>
          <a:p>
            <a:pPr lvl="1"/>
            <a:r>
              <a:rPr lang="en-US" sz="2200" dirty="0"/>
              <a:t>Compensation:								$7,800.00</a:t>
            </a:r>
          </a:p>
          <a:p>
            <a:pPr marL="457200" lvl="1" indent="0">
              <a:buNone/>
            </a:pPr>
            <a:r>
              <a:rPr lang="en-US" sz="1800" dirty="0"/>
              <a:t>The L.U.D. of Miami committee members are paid $1,750 semi-annually, and the Councillor Representative is paid $25/</a:t>
            </a:r>
            <a:r>
              <a:rPr lang="en-US" sz="1800" dirty="0" err="1"/>
              <a:t>hr</a:t>
            </a:r>
            <a:r>
              <a:rPr lang="en-US" sz="1800" dirty="0"/>
              <a:t> to attend the committee meetings</a:t>
            </a:r>
          </a:p>
          <a:p>
            <a:pPr marL="457200" lvl="1" indent="0">
              <a:buNone/>
            </a:pPr>
            <a:endParaRPr lang="en-US" sz="2200" dirty="0"/>
          </a:p>
          <a:p>
            <a:pPr lvl="1"/>
            <a:r>
              <a:rPr lang="en-US" sz="2200" dirty="0"/>
              <a:t>Municipal Office and Administration:				             $30,000.00</a:t>
            </a:r>
          </a:p>
          <a:p>
            <a:pPr marL="457200" lvl="1" indent="0">
              <a:buNone/>
            </a:pPr>
            <a:r>
              <a:rPr lang="en-US" sz="1800" dirty="0"/>
              <a:t>The L.U.D. of Miami contribution to Municipal Office operating expenses and administration salaries</a:t>
            </a:r>
          </a:p>
          <a:p>
            <a:pPr marL="457200" lvl="1" indent="0">
              <a:buNone/>
            </a:pPr>
            <a:endParaRPr lang="en-US" sz="2200" dirty="0"/>
          </a:p>
          <a:p>
            <a:pPr marL="457200" lvl="1" indent="0">
              <a:buNone/>
            </a:pPr>
            <a:r>
              <a:rPr lang="en-US" sz="2200" b="1" dirty="0"/>
              <a:t>TOTAL GENERAL GOVERNMENT SERVICES				             $37,800.00</a:t>
            </a:r>
          </a:p>
          <a:p>
            <a:pPr marL="457200" lvl="1" indent="0">
              <a:buNone/>
            </a:pPr>
            <a:r>
              <a:rPr lang="en-US" sz="1800" dirty="0"/>
              <a:t>(Increase here of $14,050.00 based on portion of office administration for LUD)</a:t>
            </a:r>
          </a:p>
          <a:p>
            <a:pPr marL="457200" lvl="1" indent="0">
              <a:buNone/>
            </a:pPr>
            <a:endParaRPr lang="en-CA" sz="2200" dirty="0"/>
          </a:p>
          <a:p>
            <a:pPr marL="457200" lvl="1" indent="0">
              <a:buNone/>
            </a:pPr>
            <a:endParaRPr lang="en-CA" sz="2200" dirty="0"/>
          </a:p>
        </p:txBody>
      </p:sp>
    </p:spTree>
    <p:extLst>
      <p:ext uri="{BB962C8B-B14F-4D97-AF65-F5344CB8AC3E}">
        <p14:creationId xmlns:p14="http://schemas.microsoft.com/office/powerpoint/2010/main" val="816471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a:bodyPr>
          <a:lstStyle/>
          <a:p>
            <a:r>
              <a:rPr lang="en-US" sz="2200" u="sng" dirty="0"/>
              <a:t>TRANSPORTATION SERVICES</a:t>
            </a:r>
          </a:p>
          <a:p>
            <a:endParaRPr lang="en-US" sz="1700" dirty="0"/>
          </a:p>
          <a:p>
            <a:pPr lvl="1"/>
            <a:r>
              <a:rPr lang="en-US" sz="2200" dirty="0"/>
              <a:t>Streets and </a:t>
            </a:r>
            <a:r>
              <a:rPr lang="en-US" sz="2200" dirty="0" err="1"/>
              <a:t>Backlanes</a:t>
            </a:r>
            <a:r>
              <a:rPr lang="en-US" sz="2200" dirty="0"/>
              <a:t>:						            $10,000.00 </a:t>
            </a:r>
          </a:p>
          <a:p>
            <a:pPr lvl="1"/>
            <a:r>
              <a:rPr lang="en-US" sz="2200" dirty="0"/>
              <a:t>Sidewalks and Boulevards:					            $1,000.00 </a:t>
            </a:r>
          </a:p>
          <a:p>
            <a:pPr lvl="1"/>
            <a:r>
              <a:rPr lang="en-US" sz="2200" dirty="0"/>
              <a:t>Street Cleaning:							            $3,000.00</a:t>
            </a:r>
          </a:p>
          <a:p>
            <a:pPr lvl="1"/>
            <a:r>
              <a:rPr lang="en-US" sz="2200" dirty="0"/>
              <a:t>Hydrant Rentals:							            $2,100.00</a:t>
            </a:r>
          </a:p>
          <a:p>
            <a:pPr lvl="1"/>
            <a:r>
              <a:rPr lang="en-US" sz="2200" dirty="0"/>
              <a:t>Street Lighting:							            $4,500.00</a:t>
            </a:r>
          </a:p>
          <a:p>
            <a:pPr lvl="1"/>
            <a:r>
              <a:rPr lang="en-US" sz="2200" dirty="0"/>
              <a:t>Other Miscellaneous:						            $1,000.00</a:t>
            </a:r>
          </a:p>
          <a:p>
            <a:pPr marL="457200" lvl="1" indent="0">
              <a:buNone/>
            </a:pPr>
            <a:endParaRPr lang="en-US" sz="1700" dirty="0"/>
          </a:p>
          <a:p>
            <a:pPr marL="457200" lvl="1" indent="0">
              <a:buNone/>
            </a:pPr>
            <a:r>
              <a:rPr lang="en-US" sz="2200" b="1" dirty="0"/>
              <a:t>TOTAL TRANSPORTATION SERVICES					            $21,600.00</a:t>
            </a:r>
          </a:p>
          <a:p>
            <a:pPr marL="457200" lvl="1" indent="0">
              <a:buNone/>
            </a:pPr>
            <a:endParaRPr lang="en-US" sz="1700" dirty="0"/>
          </a:p>
          <a:p>
            <a:pPr marL="457200" lvl="1" indent="0">
              <a:buNone/>
            </a:pPr>
            <a:endParaRPr lang="en-US" sz="1700" dirty="0"/>
          </a:p>
          <a:p>
            <a:pPr marL="457200" lvl="1" indent="0">
              <a:buNone/>
            </a:pPr>
            <a:endParaRPr lang="en-CA" sz="1700" dirty="0"/>
          </a:p>
          <a:p>
            <a:pPr marL="457200" lvl="1" indent="0">
              <a:buNone/>
            </a:pPr>
            <a:endParaRPr lang="en-CA" sz="1700" dirty="0"/>
          </a:p>
        </p:txBody>
      </p:sp>
    </p:spTree>
    <p:extLst>
      <p:ext uri="{BB962C8B-B14F-4D97-AF65-F5344CB8AC3E}">
        <p14:creationId xmlns:p14="http://schemas.microsoft.com/office/powerpoint/2010/main" val="2666955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a:bodyPr>
          <a:lstStyle/>
          <a:p>
            <a:r>
              <a:rPr lang="en-US" sz="2200" u="sng" dirty="0"/>
              <a:t>ENVIRONMENTAL HEALTH SERVICES</a:t>
            </a:r>
          </a:p>
          <a:p>
            <a:endParaRPr lang="en-US" sz="2200" dirty="0"/>
          </a:p>
          <a:p>
            <a:pPr lvl="1"/>
            <a:r>
              <a:rPr lang="en-US" sz="2200" dirty="0"/>
              <a:t>Garbage Collection:							$5,000.00   </a:t>
            </a:r>
          </a:p>
          <a:p>
            <a:pPr lvl="1"/>
            <a:r>
              <a:rPr lang="en-US" sz="2200" dirty="0"/>
              <a:t>Recycling:									$1,000.00</a:t>
            </a:r>
          </a:p>
          <a:p>
            <a:pPr lvl="1"/>
            <a:r>
              <a:rPr lang="en-US" sz="2200" dirty="0"/>
              <a:t>Sewer Flushing:								$5,000.00 </a:t>
            </a:r>
          </a:p>
          <a:p>
            <a:pPr lvl="1"/>
            <a:r>
              <a:rPr lang="en-US" sz="2200" dirty="0"/>
              <a:t>By-Law Enforcement Services:						$1,500.00</a:t>
            </a:r>
          </a:p>
          <a:p>
            <a:pPr lvl="1"/>
            <a:endParaRPr lang="en-US" sz="2200" dirty="0"/>
          </a:p>
          <a:p>
            <a:pPr marL="457200" lvl="1" indent="0">
              <a:buNone/>
            </a:pPr>
            <a:endParaRPr lang="en-US" sz="2200" dirty="0"/>
          </a:p>
          <a:p>
            <a:pPr marL="457200" lvl="1" indent="0">
              <a:buNone/>
            </a:pPr>
            <a:r>
              <a:rPr lang="en-US" sz="2200" b="1" dirty="0"/>
              <a:t>TOTAL ENVIRONMENTAL HEALTH SERVICES				             $12,500.00</a:t>
            </a:r>
          </a:p>
          <a:p>
            <a:pPr marL="457200" lvl="1" indent="0">
              <a:buNone/>
            </a:pPr>
            <a:endParaRPr lang="en-US" dirty="0"/>
          </a:p>
          <a:p>
            <a:pPr marL="457200" lvl="1" indent="0">
              <a:buNone/>
            </a:pPr>
            <a:endParaRPr lang="en-US" dirty="0"/>
          </a:p>
          <a:p>
            <a:pPr marL="457200" lvl="1" indent="0">
              <a:buNone/>
            </a:pPr>
            <a:endParaRPr lang="en-CA" dirty="0"/>
          </a:p>
          <a:p>
            <a:pPr marL="457200" lvl="1" indent="0">
              <a:buNone/>
            </a:pPr>
            <a:endParaRPr lang="en-CA" dirty="0"/>
          </a:p>
        </p:txBody>
      </p:sp>
    </p:spTree>
    <p:extLst>
      <p:ext uri="{BB962C8B-B14F-4D97-AF65-F5344CB8AC3E}">
        <p14:creationId xmlns:p14="http://schemas.microsoft.com/office/powerpoint/2010/main" val="1411337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a:bodyPr>
          <a:lstStyle/>
          <a:p>
            <a:r>
              <a:rPr lang="en-US" sz="2200" u="sng" dirty="0"/>
              <a:t>ENVIRONMENTAL DEVELOPMENT SERVICES</a:t>
            </a:r>
          </a:p>
          <a:p>
            <a:endParaRPr lang="en-US" sz="2200" dirty="0"/>
          </a:p>
          <a:p>
            <a:pPr lvl="1"/>
            <a:r>
              <a:rPr lang="en-US" sz="2200" dirty="0"/>
              <a:t>Weed Control:								$1,000.00</a:t>
            </a:r>
          </a:p>
          <a:p>
            <a:pPr lvl="1"/>
            <a:r>
              <a:rPr lang="en-US" sz="2200" dirty="0"/>
              <a:t>Tree Removal:								$5,000.00</a:t>
            </a:r>
          </a:p>
          <a:p>
            <a:pPr marL="457200" lvl="1" indent="0">
              <a:buNone/>
            </a:pPr>
            <a:endParaRPr lang="en-US" sz="2200" dirty="0"/>
          </a:p>
          <a:p>
            <a:pPr marL="457200" lvl="1" indent="0">
              <a:buNone/>
            </a:pPr>
            <a:endParaRPr lang="en-US" sz="2200" dirty="0"/>
          </a:p>
          <a:p>
            <a:pPr marL="457200" lvl="1" indent="0">
              <a:buNone/>
            </a:pPr>
            <a:r>
              <a:rPr lang="en-US" sz="2200" b="1" dirty="0"/>
              <a:t>TOTAL ENVIRONMENTAL DEVELOPMENT SERVICES				$6,000.00</a:t>
            </a:r>
          </a:p>
          <a:p>
            <a:pPr marL="457200" lvl="1" indent="0">
              <a:buNone/>
            </a:pPr>
            <a:endParaRPr lang="en-US" b="1" dirty="0"/>
          </a:p>
          <a:p>
            <a:pPr marL="457200" lvl="1" indent="0">
              <a:buNone/>
            </a:pPr>
            <a:endParaRPr lang="en-US" dirty="0"/>
          </a:p>
          <a:p>
            <a:pPr marL="457200" lvl="1" indent="0">
              <a:buNone/>
            </a:pPr>
            <a:endParaRPr lang="en-CA" dirty="0"/>
          </a:p>
          <a:p>
            <a:pPr marL="457200" lvl="1" indent="0">
              <a:buNone/>
            </a:pPr>
            <a:endParaRPr lang="en-CA" dirty="0"/>
          </a:p>
        </p:txBody>
      </p:sp>
    </p:spTree>
    <p:extLst>
      <p:ext uri="{BB962C8B-B14F-4D97-AF65-F5344CB8AC3E}">
        <p14:creationId xmlns:p14="http://schemas.microsoft.com/office/powerpoint/2010/main" val="2476637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a:bodyPr>
          <a:lstStyle/>
          <a:p>
            <a:r>
              <a:rPr lang="en-US" sz="2200" u="sng" dirty="0"/>
              <a:t>RECREATION AND CULTURAL SERVICES</a:t>
            </a:r>
          </a:p>
          <a:p>
            <a:endParaRPr lang="en-US" sz="2200" dirty="0"/>
          </a:p>
          <a:p>
            <a:pPr lvl="1"/>
            <a:r>
              <a:rPr lang="en-US" sz="2200" dirty="0"/>
              <a:t>South Central Regional Library (Miami Branch):				$5,000.00 </a:t>
            </a:r>
          </a:p>
          <a:p>
            <a:pPr lvl="1"/>
            <a:r>
              <a:rPr lang="en-US" sz="2200" dirty="0"/>
              <a:t>Parks and Playgrounds:						              $8,200.00</a:t>
            </a:r>
          </a:p>
          <a:p>
            <a:pPr lvl="2"/>
            <a:r>
              <a:rPr lang="en-US" sz="1800" dirty="0"/>
              <a:t>Maintenance, Flowers, Equipment, Campground, Playground</a:t>
            </a:r>
            <a:r>
              <a:rPr lang="en-US" sz="2200" dirty="0"/>
              <a:t>	</a:t>
            </a:r>
          </a:p>
          <a:p>
            <a:pPr lvl="1"/>
            <a:r>
              <a:rPr lang="en-US" sz="2200" dirty="0"/>
              <a:t>Memory Gardens:								$3,500.00</a:t>
            </a:r>
          </a:p>
          <a:p>
            <a:pPr lvl="2"/>
            <a:r>
              <a:rPr lang="en-US" sz="1800" dirty="0"/>
              <a:t>Maintenance, Flowers, Equipment, Sign</a:t>
            </a:r>
            <a:r>
              <a:rPr lang="en-US" sz="2200" dirty="0"/>
              <a:t>			</a:t>
            </a:r>
          </a:p>
          <a:p>
            <a:pPr lvl="1"/>
            <a:r>
              <a:rPr lang="en-US" sz="2200" dirty="0"/>
              <a:t>LUD Mowing:							             $13,000.00</a:t>
            </a:r>
          </a:p>
          <a:p>
            <a:pPr lvl="2"/>
            <a:r>
              <a:rPr lang="en-US" sz="1800" dirty="0"/>
              <a:t>Contract						     	</a:t>
            </a:r>
          </a:p>
          <a:p>
            <a:pPr marL="457200" lvl="1" indent="0">
              <a:buNone/>
            </a:pPr>
            <a:endParaRPr lang="en-US" sz="2200" dirty="0"/>
          </a:p>
          <a:p>
            <a:pPr marL="457200" lvl="1" indent="0">
              <a:buNone/>
            </a:pPr>
            <a:endParaRPr lang="en-US" dirty="0"/>
          </a:p>
          <a:p>
            <a:pPr marL="457200" lvl="1" indent="0">
              <a:buNone/>
            </a:pPr>
            <a:endParaRPr lang="en-US" dirty="0"/>
          </a:p>
          <a:p>
            <a:pPr marL="457200" lvl="1" indent="0">
              <a:buNone/>
            </a:pPr>
            <a:endParaRPr lang="en-CA" dirty="0"/>
          </a:p>
          <a:p>
            <a:pPr marL="457200" lvl="1" indent="0">
              <a:buNone/>
            </a:pPr>
            <a:endParaRPr lang="en-CA" dirty="0"/>
          </a:p>
        </p:txBody>
      </p:sp>
    </p:spTree>
    <p:extLst>
      <p:ext uri="{BB962C8B-B14F-4D97-AF65-F5344CB8AC3E}">
        <p14:creationId xmlns:p14="http://schemas.microsoft.com/office/powerpoint/2010/main" val="4290512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fontScale="92500"/>
          </a:bodyPr>
          <a:lstStyle/>
          <a:p>
            <a:r>
              <a:rPr lang="en-US" sz="2400" u="sng" dirty="0"/>
              <a:t>RECREATION AND CULTURAL SERVICES – CONT’D</a:t>
            </a:r>
          </a:p>
          <a:p>
            <a:endParaRPr lang="en-US" sz="1700" dirty="0"/>
          </a:p>
          <a:p>
            <a:pPr lvl="1"/>
            <a:r>
              <a:rPr lang="en-US" sz="2200" dirty="0"/>
              <a:t>Pavilion:									$500.00</a:t>
            </a:r>
          </a:p>
          <a:p>
            <a:pPr lvl="1"/>
            <a:r>
              <a:rPr lang="en-US" sz="2200" dirty="0"/>
              <a:t>Cenotaph Grounds:								$500.00</a:t>
            </a:r>
          </a:p>
          <a:p>
            <a:pPr lvl="1"/>
            <a:r>
              <a:rPr lang="en-US" sz="2200" dirty="0"/>
              <a:t>Green Team Equipment and Supplies:	</a:t>
            </a:r>
            <a:r>
              <a:rPr lang="en-US" sz="1500" dirty="0"/>
              <a:t>(buggy and wages)</a:t>
            </a:r>
            <a:r>
              <a:rPr lang="en-US" sz="2200" dirty="0"/>
              <a:t>				$10,000.00</a:t>
            </a:r>
          </a:p>
          <a:p>
            <a:pPr lvl="1"/>
            <a:r>
              <a:rPr lang="en-US" sz="2200" dirty="0"/>
              <a:t>Pergolas:									$300.00</a:t>
            </a:r>
          </a:p>
          <a:p>
            <a:pPr lvl="1"/>
            <a:r>
              <a:rPr lang="en-US" sz="2200" dirty="0"/>
              <a:t>Christmas Lights:								$1,000.00 </a:t>
            </a:r>
          </a:p>
          <a:p>
            <a:pPr lvl="1"/>
            <a:r>
              <a:rPr lang="en-US" sz="2200" dirty="0"/>
              <a:t>Mailouts and Notices							$100.00</a:t>
            </a:r>
          </a:p>
          <a:p>
            <a:pPr lvl="1"/>
            <a:r>
              <a:rPr lang="en-US" sz="2200" dirty="0"/>
              <a:t>LUD Insurance:								$1,100.00</a:t>
            </a:r>
          </a:p>
          <a:p>
            <a:pPr lvl="1"/>
            <a:endParaRPr lang="en-US" sz="1700" dirty="0"/>
          </a:p>
          <a:p>
            <a:pPr marL="457200" lvl="1" indent="0">
              <a:buNone/>
            </a:pPr>
            <a:r>
              <a:rPr lang="en-US" b="1" dirty="0"/>
              <a:t>TOTAL RECREATION AND CULTURAL SERVICES:          		                          $43,200.00</a:t>
            </a:r>
            <a:endParaRPr lang="en-US" sz="1700" dirty="0"/>
          </a:p>
          <a:p>
            <a:pPr marL="457200" lvl="1" indent="0">
              <a:buNone/>
            </a:pPr>
            <a:endParaRPr lang="en-CA" sz="1700" dirty="0"/>
          </a:p>
          <a:p>
            <a:pPr marL="457200" lvl="1" indent="0">
              <a:buNone/>
            </a:pPr>
            <a:endParaRPr lang="en-CA" sz="1700" dirty="0"/>
          </a:p>
        </p:txBody>
      </p:sp>
    </p:spTree>
    <p:extLst>
      <p:ext uri="{BB962C8B-B14F-4D97-AF65-F5344CB8AC3E}">
        <p14:creationId xmlns:p14="http://schemas.microsoft.com/office/powerpoint/2010/main" val="605980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ED49E4-86AC-5663-880B-73CED75F5DB6}"/>
              </a:ext>
            </a:extLst>
          </p:cNvPr>
          <p:cNvSpPr>
            <a:spLocks noGrp="1"/>
          </p:cNvSpPr>
          <p:nvPr>
            <p:ph type="title"/>
          </p:nvPr>
        </p:nvSpPr>
        <p:spPr>
          <a:xfrm>
            <a:off x="838200" y="365125"/>
            <a:ext cx="10515600" cy="1325563"/>
          </a:xfrm>
        </p:spPr>
        <p:txBody>
          <a:bodyPr>
            <a:normAutofit/>
          </a:bodyPr>
          <a:lstStyle/>
          <a:p>
            <a:r>
              <a:rPr lang="en-US" dirty="0"/>
              <a:t>2026 Operating Expenditures – Cont’d</a:t>
            </a:r>
            <a:br>
              <a:rPr lang="en-US" dirty="0"/>
            </a:br>
            <a:endParaRPr lang="en-CA"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4DF74B-4356-A4E1-55A1-DD5210646541}"/>
              </a:ext>
            </a:extLst>
          </p:cNvPr>
          <p:cNvSpPr>
            <a:spLocks noGrp="1"/>
          </p:cNvSpPr>
          <p:nvPr>
            <p:ph idx="1"/>
          </p:nvPr>
        </p:nvSpPr>
        <p:spPr>
          <a:xfrm>
            <a:off x="838200" y="1825625"/>
            <a:ext cx="10515600" cy="4351338"/>
          </a:xfrm>
        </p:spPr>
        <p:txBody>
          <a:bodyPr>
            <a:normAutofit/>
          </a:bodyPr>
          <a:lstStyle/>
          <a:p>
            <a:r>
              <a:rPr lang="en-US" sz="2200" u="sng" dirty="0"/>
              <a:t>TRANSFERS</a:t>
            </a:r>
          </a:p>
          <a:p>
            <a:endParaRPr lang="en-US" sz="2200" dirty="0"/>
          </a:p>
          <a:p>
            <a:pPr lvl="2"/>
            <a:r>
              <a:rPr lang="en-US" sz="2200" dirty="0"/>
              <a:t>Transfer to Capital </a:t>
            </a:r>
            <a:r>
              <a:rPr lang="en-US" sz="1400" dirty="0"/>
              <a:t>(lagoon, streets)</a:t>
            </a:r>
            <a:r>
              <a:rPr lang="en-US" sz="2200" dirty="0"/>
              <a:t>:					            $50,000.00</a:t>
            </a:r>
          </a:p>
          <a:p>
            <a:pPr lvl="3"/>
            <a:r>
              <a:rPr lang="en-US" sz="2000" dirty="0"/>
              <a:t>lagoon expansion</a:t>
            </a:r>
          </a:p>
          <a:p>
            <a:pPr lvl="4"/>
            <a:r>
              <a:rPr lang="en-US" dirty="0"/>
              <a:t>Environment Act Proposal, Design, Geotechnical and survey</a:t>
            </a:r>
          </a:p>
          <a:p>
            <a:pPr lvl="4"/>
            <a:r>
              <a:rPr lang="en-US" dirty="0"/>
              <a:t>Cost shared with MB Water Services Board</a:t>
            </a:r>
          </a:p>
          <a:p>
            <a:pPr marL="1828800" lvl="4" indent="0">
              <a:buNone/>
            </a:pPr>
            <a:endParaRPr lang="en-US" dirty="0"/>
          </a:p>
          <a:p>
            <a:pPr lvl="2"/>
            <a:r>
              <a:rPr lang="en-US" sz="2200" dirty="0"/>
              <a:t>Transfer to LUD reserve:					            $10,000.00</a:t>
            </a:r>
          </a:p>
          <a:p>
            <a:pPr marL="914400" lvl="2" indent="0">
              <a:buNone/>
            </a:pPr>
            <a:endParaRPr lang="en-US" sz="2200" dirty="0"/>
          </a:p>
          <a:p>
            <a:pPr lvl="2"/>
            <a:r>
              <a:rPr lang="en-US" sz="2200" b="1" dirty="0"/>
              <a:t>Transfer from LUD reserve:</a:t>
            </a:r>
            <a:r>
              <a:rPr lang="en-US" sz="2200" dirty="0"/>
              <a:t>					            </a:t>
            </a:r>
            <a:r>
              <a:rPr lang="en-US" sz="2200" b="1" dirty="0"/>
              <a:t>$50,000.00</a:t>
            </a:r>
            <a:r>
              <a:rPr lang="en-US" sz="2200" dirty="0"/>
              <a:t>		</a:t>
            </a:r>
          </a:p>
          <a:p>
            <a:pPr marL="457200" lvl="1" indent="0">
              <a:buNone/>
            </a:pPr>
            <a:endParaRPr lang="en-US" sz="2200" dirty="0"/>
          </a:p>
          <a:p>
            <a:pPr marL="457200" lvl="1" indent="0">
              <a:buNone/>
            </a:pPr>
            <a:endParaRPr lang="en-US" dirty="0"/>
          </a:p>
          <a:p>
            <a:pPr marL="457200" lvl="1" indent="0">
              <a:buNone/>
            </a:pPr>
            <a:endParaRPr lang="en-CA" dirty="0"/>
          </a:p>
          <a:p>
            <a:pPr marL="457200" lvl="1" indent="0">
              <a:buNone/>
            </a:pPr>
            <a:endParaRPr lang="en-CA" dirty="0"/>
          </a:p>
        </p:txBody>
      </p:sp>
    </p:spTree>
    <p:extLst>
      <p:ext uri="{BB962C8B-B14F-4D97-AF65-F5344CB8AC3E}">
        <p14:creationId xmlns:p14="http://schemas.microsoft.com/office/powerpoint/2010/main" val="1457626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E01381-1AF6-5A51-8C77-5943FE9552EC}"/>
              </a:ext>
            </a:extLst>
          </p:cNvPr>
          <p:cNvSpPr>
            <a:spLocks noGrp="1"/>
          </p:cNvSpPr>
          <p:nvPr>
            <p:ph type="title"/>
          </p:nvPr>
        </p:nvSpPr>
        <p:spPr>
          <a:xfrm>
            <a:off x="838200" y="365125"/>
            <a:ext cx="10515600" cy="1325563"/>
          </a:xfrm>
        </p:spPr>
        <p:txBody>
          <a:bodyPr>
            <a:normAutofit/>
          </a:bodyPr>
          <a:lstStyle/>
          <a:p>
            <a:r>
              <a:rPr lang="en-US" sz="5400" dirty="0"/>
              <a:t>2026 Revenue from Taxation</a:t>
            </a:r>
            <a:endParaRPr lang="en-CA"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E113A9-EEB6-BF73-0894-8DD3B02D2669}"/>
              </a:ext>
            </a:extLst>
          </p:cNvPr>
          <p:cNvSpPr>
            <a:spLocks noGrp="1"/>
          </p:cNvSpPr>
          <p:nvPr>
            <p:ph idx="1"/>
          </p:nvPr>
        </p:nvSpPr>
        <p:spPr>
          <a:xfrm>
            <a:off x="838200" y="1929384"/>
            <a:ext cx="10515600" cy="4251960"/>
          </a:xfrm>
        </p:spPr>
        <p:txBody>
          <a:bodyPr>
            <a:normAutofit/>
          </a:bodyPr>
          <a:lstStyle/>
          <a:p>
            <a:pPr marL="0" indent="0">
              <a:buNone/>
            </a:pPr>
            <a:r>
              <a:rPr lang="en-US" sz="2200" dirty="0"/>
              <a:t>Portioned Assessments L.U.D. of Miami 2026:				     $</a:t>
            </a:r>
            <a:r>
              <a:rPr lang="en-CA" sz="2200" dirty="0"/>
              <a:t>17,200,840.00</a:t>
            </a:r>
          </a:p>
          <a:p>
            <a:pPr marL="0" indent="0">
              <a:buNone/>
            </a:pPr>
            <a:endParaRPr lang="en-US" sz="2200" dirty="0"/>
          </a:p>
          <a:p>
            <a:r>
              <a:rPr lang="en-US" sz="2200" dirty="0"/>
              <a:t>Revenue Sources:</a:t>
            </a:r>
          </a:p>
          <a:p>
            <a:pPr lvl="1"/>
            <a:r>
              <a:rPr lang="en-US" sz="2200" dirty="0"/>
              <a:t>L.U.D. of Miami Reserve Funds:					             $50,000.00</a:t>
            </a:r>
          </a:p>
          <a:p>
            <a:pPr lvl="1"/>
            <a:r>
              <a:rPr lang="en-US" sz="2200" dirty="0"/>
              <a:t>Short Term Interest:							$2,500.00</a:t>
            </a:r>
          </a:p>
          <a:p>
            <a:pPr lvl="1"/>
            <a:r>
              <a:rPr lang="en-US" sz="2200" dirty="0"/>
              <a:t>Memory Garden Donations and Campground Revenue			    $800.00</a:t>
            </a:r>
          </a:p>
          <a:p>
            <a:pPr lvl="1"/>
            <a:r>
              <a:rPr lang="en-US" sz="2200" dirty="0"/>
              <a:t>Tax Levy: </a:t>
            </a:r>
            <a:r>
              <a:rPr lang="en-US" sz="1800" dirty="0"/>
              <a:t>(7.430 mills)	</a:t>
            </a:r>
            <a:r>
              <a:rPr lang="en-US" sz="2200" dirty="0"/>
              <a:t>				              	          $127,800.00  </a:t>
            </a:r>
          </a:p>
          <a:p>
            <a:pPr marL="457200" lvl="1" indent="0">
              <a:buNone/>
            </a:pPr>
            <a:endParaRPr lang="en-US" sz="2200" b="1" dirty="0"/>
          </a:p>
          <a:p>
            <a:pPr marL="457200" lvl="1" indent="0">
              <a:buNone/>
            </a:pPr>
            <a:r>
              <a:rPr lang="en-US" sz="2200" b="1" dirty="0"/>
              <a:t>Total Operating Revenues:						          $181,100.00</a:t>
            </a:r>
          </a:p>
          <a:p>
            <a:endParaRPr lang="en-US" sz="2200" dirty="0"/>
          </a:p>
          <a:p>
            <a:pPr lvl="1"/>
            <a:endParaRPr lang="en-US" sz="2200" dirty="0"/>
          </a:p>
          <a:p>
            <a:pPr lvl="1"/>
            <a:endParaRPr lang="en-CA" sz="2200" dirty="0"/>
          </a:p>
        </p:txBody>
      </p:sp>
    </p:spTree>
    <p:extLst>
      <p:ext uri="{BB962C8B-B14F-4D97-AF65-F5344CB8AC3E}">
        <p14:creationId xmlns:p14="http://schemas.microsoft.com/office/powerpoint/2010/main" val="332762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5C8237-C464-1884-6B97-EA90503FB9BC}"/>
              </a:ext>
            </a:extLst>
          </p:cNvPr>
          <p:cNvSpPr>
            <a:spLocks noGrp="1"/>
          </p:cNvSpPr>
          <p:nvPr>
            <p:ph type="title"/>
          </p:nvPr>
        </p:nvSpPr>
        <p:spPr>
          <a:xfrm>
            <a:off x="838200" y="365125"/>
            <a:ext cx="10515600" cy="1325563"/>
          </a:xfrm>
        </p:spPr>
        <p:txBody>
          <a:bodyPr>
            <a:normAutofit/>
          </a:bodyPr>
          <a:lstStyle/>
          <a:p>
            <a:r>
              <a:rPr lang="en-US" sz="5400" dirty="0"/>
              <a:t>2026 Capital/Project Expenditures</a:t>
            </a:r>
            <a:endParaRPr lang="en-CA"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20CC1D-F866-F2C1-7683-C89117755011}"/>
              </a:ext>
            </a:extLst>
          </p:cNvPr>
          <p:cNvSpPr>
            <a:spLocks noGrp="1"/>
          </p:cNvSpPr>
          <p:nvPr>
            <p:ph idx="1"/>
          </p:nvPr>
        </p:nvSpPr>
        <p:spPr>
          <a:xfrm>
            <a:off x="838200" y="1929384"/>
            <a:ext cx="10515600" cy="4251960"/>
          </a:xfrm>
        </p:spPr>
        <p:txBody>
          <a:bodyPr>
            <a:normAutofit/>
          </a:bodyPr>
          <a:lstStyle/>
          <a:p>
            <a:endParaRPr lang="en-US" sz="2200" dirty="0"/>
          </a:p>
          <a:p>
            <a:pPr marL="0" indent="0">
              <a:buNone/>
            </a:pPr>
            <a:r>
              <a:rPr lang="en-US" sz="2200" dirty="0"/>
              <a:t>Lagoon Expansion:					             		             $35,000.00</a:t>
            </a:r>
          </a:p>
          <a:p>
            <a:pPr marL="0" indent="0">
              <a:buNone/>
            </a:pPr>
            <a:r>
              <a:rPr lang="en-US" sz="2200" dirty="0"/>
              <a:t>Streets:	</a:t>
            </a:r>
            <a:r>
              <a:rPr lang="en-US" sz="1400" dirty="0"/>
              <a:t>(Norton Avenue portion not covered by MTI)</a:t>
            </a:r>
            <a:r>
              <a:rPr lang="en-US" sz="2200" dirty="0"/>
              <a:t>					             $15,000.00</a:t>
            </a:r>
          </a:p>
          <a:p>
            <a:pPr marL="0" indent="0">
              <a:buNone/>
            </a:pPr>
            <a:endParaRPr lang="en-US" sz="2200" dirty="0"/>
          </a:p>
          <a:p>
            <a:pPr marL="0" indent="0">
              <a:buNone/>
            </a:pPr>
            <a:r>
              <a:rPr lang="en-US" sz="2200" b="1" dirty="0"/>
              <a:t>TOTAL CAPITAL /PROJECT EXPENDITURES	       			             $50,000.00</a:t>
            </a:r>
          </a:p>
          <a:p>
            <a:pPr marL="0" indent="0">
              <a:buNone/>
            </a:pPr>
            <a:endParaRPr lang="en-US" sz="2200" dirty="0"/>
          </a:p>
          <a:p>
            <a:pPr marL="0" indent="0">
              <a:buNone/>
            </a:pPr>
            <a:r>
              <a:rPr lang="en-US" sz="1800" dirty="0"/>
              <a:t>	</a:t>
            </a:r>
          </a:p>
          <a:p>
            <a:pPr marL="0" indent="0">
              <a:buNone/>
            </a:pPr>
            <a:r>
              <a:rPr lang="en-US" sz="2200" dirty="0"/>
              <a:t>	</a:t>
            </a:r>
            <a:endParaRPr lang="en-CA" sz="2200" dirty="0"/>
          </a:p>
        </p:txBody>
      </p:sp>
    </p:spTree>
    <p:extLst>
      <p:ext uri="{BB962C8B-B14F-4D97-AF65-F5344CB8AC3E}">
        <p14:creationId xmlns:p14="http://schemas.microsoft.com/office/powerpoint/2010/main" val="2012916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1BD1C1-4B49-5127-1854-CBDBA86CFC9C}"/>
              </a:ext>
            </a:extLst>
          </p:cNvPr>
          <p:cNvSpPr>
            <a:spLocks noGrp="1"/>
          </p:cNvSpPr>
          <p:nvPr>
            <p:ph type="title"/>
          </p:nvPr>
        </p:nvSpPr>
        <p:spPr>
          <a:xfrm>
            <a:off x="838200" y="365125"/>
            <a:ext cx="10515600" cy="1325563"/>
          </a:xfrm>
        </p:spPr>
        <p:txBody>
          <a:bodyPr>
            <a:normAutofit/>
          </a:bodyPr>
          <a:lstStyle/>
          <a:p>
            <a:r>
              <a:rPr lang="en-US" sz="5400" dirty="0"/>
              <a:t>L.U.D. </a:t>
            </a:r>
            <a:r>
              <a:rPr lang="en-US" sz="5400"/>
              <a:t>of Miami Reserve Funds</a:t>
            </a:r>
            <a:endParaRPr lang="en-CA"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41616A-34AB-2973-855A-C57A2151C38E}"/>
              </a:ext>
            </a:extLst>
          </p:cNvPr>
          <p:cNvSpPr>
            <a:spLocks noGrp="1"/>
          </p:cNvSpPr>
          <p:nvPr>
            <p:ph idx="1"/>
          </p:nvPr>
        </p:nvSpPr>
        <p:spPr>
          <a:xfrm>
            <a:off x="838200" y="1929384"/>
            <a:ext cx="10515600" cy="4251960"/>
          </a:xfrm>
        </p:spPr>
        <p:txBody>
          <a:bodyPr>
            <a:normAutofit/>
          </a:bodyPr>
          <a:lstStyle/>
          <a:p>
            <a:r>
              <a:rPr lang="en-US" sz="2200" dirty="0"/>
              <a:t>LUD RESERVE FUNDS:					             		          $133,356.70</a:t>
            </a:r>
          </a:p>
          <a:p>
            <a:r>
              <a:rPr lang="en-US" sz="2200" dirty="0"/>
              <a:t>2026 LUD RESERVE FUND ACTIVITY:	</a:t>
            </a:r>
          </a:p>
          <a:p>
            <a:pPr lvl="1"/>
            <a:r>
              <a:rPr lang="en-US" sz="2200" dirty="0"/>
              <a:t>CAPITAL/PROJECT EXPENDITURES:	</a:t>
            </a:r>
          </a:p>
          <a:p>
            <a:pPr lvl="2"/>
            <a:r>
              <a:rPr lang="en-US" sz="2200" dirty="0"/>
              <a:t>FUTURE LAGOON EXPANSION (from reserve):		                           $35,000.00</a:t>
            </a:r>
          </a:p>
          <a:p>
            <a:pPr lvl="2"/>
            <a:r>
              <a:rPr lang="en-US" sz="2200" dirty="0"/>
              <a:t>STREET RENEWAL						             $15,000.00 </a:t>
            </a:r>
          </a:p>
          <a:p>
            <a:pPr lvl="2"/>
            <a:r>
              <a:rPr lang="en-US" sz="2200" dirty="0"/>
              <a:t>TRANSFER TO RESERVE:					             $10,000.00</a:t>
            </a:r>
          </a:p>
          <a:p>
            <a:pPr marL="914400" lvl="2" indent="0">
              <a:buNone/>
            </a:pPr>
            <a:endParaRPr lang="en-US" sz="2200" dirty="0"/>
          </a:p>
          <a:p>
            <a:pPr marL="914400" lvl="2" indent="0">
              <a:buNone/>
            </a:pPr>
            <a:endParaRPr lang="en-US" sz="2200" dirty="0"/>
          </a:p>
          <a:p>
            <a:pPr marL="914400" lvl="2" indent="0">
              <a:buNone/>
            </a:pPr>
            <a:r>
              <a:rPr lang="en-US" sz="2200" b="1" dirty="0"/>
              <a:t>2026 ENDING BALANCE OF RESERVE FUNDS:			             $93,356.70</a:t>
            </a:r>
          </a:p>
        </p:txBody>
      </p:sp>
    </p:spTree>
    <p:extLst>
      <p:ext uri="{BB962C8B-B14F-4D97-AF65-F5344CB8AC3E}">
        <p14:creationId xmlns:p14="http://schemas.microsoft.com/office/powerpoint/2010/main" val="3395333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6F5E1-95D5-2AA4-D591-E8A84D7C7E67}"/>
              </a:ext>
            </a:extLst>
          </p:cNvPr>
          <p:cNvSpPr>
            <a:spLocks noGrp="1"/>
          </p:cNvSpPr>
          <p:nvPr>
            <p:ph type="title"/>
          </p:nvPr>
        </p:nvSpPr>
        <p:spPr/>
        <p:txBody>
          <a:bodyPr/>
          <a:lstStyle/>
          <a:p>
            <a:r>
              <a:rPr lang="en-US" dirty="0"/>
              <a:t>Questions??</a:t>
            </a:r>
            <a:endParaRPr lang="en-CA" dirty="0"/>
          </a:p>
        </p:txBody>
      </p:sp>
      <p:pic>
        <p:nvPicPr>
          <p:cNvPr id="5" name="Content Placeholder 4" descr="Sticky notes with question marks">
            <a:extLst>
              <a:ext uri="{FF2B5EF4-FFF2-40B4-BE49-F238E27FC236}">
                <a16:creationId xmlns:a16="http://schemas.microsoft.com/office/drawing/2014/main" id="{26ACD465-7E1B-F9E2-D65A-AEEABFD7F49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32496" y="1825625"/>
            <a:ext cx="6527007" cy="4351338"/>
          </a:xfrm>
        </p:spPr>
      </p:pic>
    </p:spTree>
    <p:extLst>
      <p:ext uri="{BB962C8B-B14F-4D97-AF65-F5344CB8AC3E}">
        <p14:creationId xmlns:p14="http://schemas.microsoft.com/office/powerpoint/2010/main" val="40571026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B6CFF-EE9B-B339-0A20-4699EC4D15D0}"/>
              </a:ext>
            </a:extLst>
          </p:cNvPr>
          <p:cNvSpPr>
            <a:spLocks noGrp="1"/>
          </p:cNvSpPr>
          <p:nvPr>
            <p:ph type="title"/>
          </p:nvPr>
        </p:nvSpPr>
        <p:spPr/>
        <p:txBody>
          <a:bodyPr/>
          <a:lstStyle/>
          <a:p>
            <a:pPr algn="ctr"/>
            <a:r>
              <a:rPr lang="en-US" dirty="0"/>
              <a:t>Thank you!</a:t>
            </a:r>
            <a:endParaRPr lang="en-CA" dirty="0"/>
          </a:p>
        </p:txBody>
      </p:sp>
      <p:sp>
        <p:nvSpPr>
          <p:cNvPr id="3" name="Content Placeholder 2">
            <a:extLst>
              <a:ext uri="{FF2B5EF4-FFF2-40B4-BE49-F238E27FC236}">
                <a16:creationId xmlns:a16="http://schemas.microsoft.com/office/drawing/2014/main" id="{953AEED2-C5B5-DE77-3E7D-2EA6B88B7384}"/>
              </a:ext>
            </a:extLst>
          </p:cNvPr>
          <p:cNvSpPr>
            <a:spLocks noGrp="1"/>
          </p:cNvSpPr>
          <p:nvPr>
            <p:ph idx="1"/>
          </p:nvPr>
        </p:nvSpPr>
        <p:spPr/>
        <p:txBody>
          <a:bodyPr>
            <a:normAutofit/>
          </a:bodyPr>
          <a:lstStyle/>
          <a:p>
            <a:pPr marL="0" indent="0">
              <a:buNone/>
            </a:pPr>
            <a:r>
              <a:rPr lang="en-US" dirty="0"/>
              <a:t>Your elected L.U.D. of Miami Committee look forward to serving our community with a continued focus to achieve a higher level of prosperity and community unification. We remain open and receptive to community enhancing ideas from the residents of Miami.</a:t>
            </a:r>
          </a:p>
          <a:p>
            <a:pPr marL="0" indent="0">
              <a:buNone/>
            </a:pPr>
            <a:endParaRPr lang="en-US" dirty="0"/>
          </a:p>
          <a:p>
            <a:pPr marL="0" indent="0">
              <a:buNone/>
            </a:pPr>
            <a:r>
              <a:rPr lang="en-US" dirty="0"/>
              <a:t>Respectfully submitted by the L.U.D. of Miami Committee</a:t>
            </a:r>
          </a:p>
          <a:p>
            <a:pPr marL="0" indent="0">
              <a:buNone/>
            </a:pPr>
            <a:endParaRPr lang="en-US" dirty="0"/>
          </a:p>
          <a:p>
            <a:pPr marL="0" indent="0">
              <a:buNone/>
            </a:pPr>
            <a:r>
              <a:rPr lang="en-US" sz="1800" dirty="0"/>
              <a:t>		Judy Knox		Barbara Murray		Donna Cox</a:t>
            </a:r>
          </a:p>
          <a:p>
            <a:pPr marL="0" indent="0">
              <a:buNone/>
            </a:pPr>
            <a:r>
              <a:rPr lang="en-US" sz="1800" dirty="0"/>
              <a:t>		Chairperson		 Member	                 		 Council Rep</a:t>
            </a:r>
            <a:endParaRPr lang="en-CA" sz="1800" dirty="0"/>
          </a:p>
        </p:txBody>
      </p:sp>
    </p:spTree>
    <p:extLst>
      <p:ext uri="{BB962C8B-B14F-4D97-AF65-F5344CB8AC3E}">
        <p14:creationId xmlns:p14="http://schemas.microsoft.com/office/powerpoint/2010/main" val="873015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4452</TotalTime>
  <Words>1768</Words>
  <Application>Microsoft Office PowerPoint</Application>
  <PresentationFormat>Widescreen</PresentationFormat>
  <Paragraphs>234</Paragraphs>
  <Slides>21</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Calibri</vt:lpstr>
      <vt:lpstr>Calibri Light</vt:lpstr>
      <vt:lpstr>Office Theme</vt:lpstr>
      <vt:lpstr>2026 Service Plan  </vt:lpstr>
      <vt:lpstr>Agenda &amp; Coverage</vt:lpstr>
      <vt:lpstr>Welcome!</vt:lpstr>
      <vt:lpstr>Introduction of the L.U.D. of Miami Committee Members</vt:lpstr>
      <vt:lpstr>L.U.D. of Miami Boundary</vt:lpstr>
      <vt:lpstr>LUD Assessment &amp; Population</vt:lpstr>
      <vt:lpstr>L.U.D. of Miami Assessment and Mill Rate History</vt:lpstr>
      <vt:lpstr>Purpose &amp; Ask</vt:lpstr>
      <vt:lpstr>2026 Service Plan Highlights</vt:lpstr>
      <vt:lpstr>2026 Operating Expenditures </vt:lpstr>
      <vt:lpstr>2026 Operating Expenditures – Cont’d </vt:lpstr>
      <vt:lpstr>2026 Operating Expenditures – Cont’d </vt:lpstr>
      <vt:lpstr>2026 Operating Expenditures – Cont’d </vt:lpstr>
      <vt:lpstr>2026 Operating Expenditures – Cont’d </vt:lpstr>
      <vt:lpstr>2026 Operating Expenditures – Cont’d </vt:lpstr>
      <vt:lpstr>2026 Operating Expenditures – Cont’d </vt:lpstr>
      <vt:lpstr>2026 Revenue from Taxation</vt:lpstr>
      <vt:lpstr>2026 Capital/Project Expenditures</vt:lpstr>
      <vt:lpstr>L.U.D. of Miami Reserve Funds</vt:lpstr>
      <vt:lpstr>Questions??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2023 Service Plan</dc:title>
  <dc:creator>Dallas Braun</dc:creator>
  <cp:lastModifiedBy>CAO (RM of Thompson)</cp:lastModifiedBy>
  <cp:revision>64</cp:revision>
  <cp:lastPrinted>2025-07-07T19:47:40Z</cp:lastPrinted>
  <dcterms:created xsi:type="dcterms:W3CDTF">2023-01-17T21:09:03Z</dcterms:created>
  <dcterms:modified xsi:type="dcterms:W3CDTF">2026-04-29T17:51:56Z</dcterms:modified>
</cp:coreProperties>
</file>